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7" r:id="rId3"/>
    <p:sldId id="261" r:id="rId4"/>
    <p:sldId id="258" r:id="rId5"/>
    <p:sldId id="259" r:id="rId6"/>
    <p:sldId id="262" r:id="rId7"/>
    <p:sldId id="263" r:id="rId8"/>
    <p:sldId id="264" r:id="rId9"/>
    <p:sldId id="265" r:id="rId10"/>
    <p:sldId id="260" r:id="rId1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6" d="100"/>
          <a:sy n="106" d="100"/>
        </p:scale>
        <p:origin x="-1668"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D64755E3-D9FC-4383-AA8A-E5970042F332}" type="datetimeFigureOut">
              <a:rPr lang="en-US"/>
              <a:pPr>
                <a:defRPr/>
              </a:pPr>
              <a:t>5/10/2011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B83796B7-F9F4-47B9-AECD-66873B0160CA}"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87FBEA27-BAFC-4794-A538-D5D395832C7B}" type="datetime1">
              <a:rPr lang="en-US"/>
              <a:pPr>
                <a:defRPr/>
              </a:pPr>
              <a:t>5/10/2011</a:t>
            </a:fld>
            <a:endParaRPr lang="en-US"/>
          </a:p>
        </p:txBody>
      </p:sp>
      <p:sp>
        <p:nvSpPr>
          <p:cNvPr id="5" name="Footer Placeholder 4"/>
          <p:cNvSpPr>
            <a:spLocks noGrp="1"/>
          </p:cNvSpPr>
          <p:nvPr>
            <p:ph type="ftr" sz="quarter" idx="11"/>
          </p:nvPr>
        </p:nvSpPr>
        <p:spPr/>
        <p:txBody>
          <a:bodyPr/>
          <a:lstStyle>
            <a:lvl1pPr>
              <a:defRPr/>
            </a:lvl1pPr>
          </a:lstStyle>
          <a:p>
            <a:r>
              <a:rPr lang="en-US"/>
              <a:t>Teleforum Series</a:t>
            </a:r>
          </a:p>
        </p:txBody>
      </p:sp>
      <p:sp>
        <p:nvSpPr>
          <p:cNvPr id="6" name="Slide Number Placeholder 5"/>
          <p:cNvSpPr>
            <a:spLocks noGrp="1"/>
          </p:cNvSpPr>
          <p:nvPr>
            <p:ph type="sldNum" sz="quarter" idx="12"/>
          </p:nvPr>
        </p:nvSpPr>
        <p:spPr/>
        <p:txBody>
          <a:bodyPr/>
          <a:lstStyle>
            <a:lvl1pPr>
              <a:defRPr/>
            </a:lvl1pPr>
          </a:lstStyle>
          <a:p>
            <a:pPr>
              <a:defRPr/>
            </a:pPr>
            <a:fld id="{B1F946B8-D221-443F-A336-47A864936C71}"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B2ACCC39-B6BB-4448-A7B1-F0AF2C321659}" type="datetime1">
              <a:rPr lang="en-US"/>
              <a:pPr>
                <a:defRPr/>
              </a:pPr>
              <a:t>5/10/2011</a:t>
            </a:fld>
            <a:endParaRPr lang="en-US"/>
          </a:p>
        </p:txBody>
      </p:sp>
      <p:sp>
        <p:nvSpPr>
          <p:cNvPr id="5" name="Footer Placeholder 4"/>
          <p:cNvSpPr>
            <a:spLocks noGrp="1"/>
          </p:cNvSpPr>
          <p:nvPr>
            <p:ph type="ftr" sz="quarter" idx="11"/>
          </p:nvPr>
        </p:nvSpPr>
        <p:spPr/>
        <p:txBody>
          <a:bodyPr/>
          <a:lstStyle>
            <a:lvl1pPr>
              <a:defRPr/>
            </a:lvl1pPr>
          </a:lstStyle>
          <a:p>
            <a:r>
              <a:rPr lang="en-US"/>
              <a:t>Teleforum Series</a:t>
            </a:r>
          </a:p>
        </p:txBody>
      </p:sp>
      <p:sp>
        <p:nvSpPr>
          <p:cNvPr id="6" name="Slide Number Placeholder 5"/>
          <p:cNvSpPr>
            <a:spLocks noGrp="1"/>
          </p:cNvSpPr>
          <p:nvPr>
            <p:ph type="sldNum" sz="quarter" idx="12"/>
          </p:nvPr>
        </p:nvSpPr>
        <p:spPr/>
        <p:txBody>
          <a:bodyPr/>
          <a:lstStyle>
            <a:lvl1pPr>
              <a:defRPr/>
            </a:lvl1pPr>
          </a:lstStyle>
          <a:p>
            <a:pPr>
              <a:defRPr/>
            </a:pPr>
            <a:fld id="{ABADE706-894D-4FA8-B984-F059A9B9A960}"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A1AFACB1-D14A-499A-8DB8-8316CB292ABA}" type="datetime1">
              <a:rPr lang="en-US"/>
              <a:pPr>
                <a:defRPr/>
              </a:pPr>
              <a:t>5/10/2011</a:t>
            </a:fld>
            <a:endParaRPr lang="en-US"/>
          </a:p>
        </p:txBody>
      </p:sp>
      <p:sp>
        <p:nvSpPr>
          <p:cNvPr id="5" name="Footer Placeholder 4"/>
          <p:cNvSpPr>
            <a:spLocks noGrp="1"/>
          </p:cNvSpPr>
          <p:nvPr>
            <p:ph type="ftr" sz="quarter" idx="11"/>
          </p:nvPr>
        </p:nvSpPr>
        <p:spPr/>
        <p:txBody>
          <a:bodyPr/>
          <a:lstStyle>
            <a:lvl1pPr>
              <a:defRPr/>
            </a:lvl1pPr>
          </a:lstStyle>
          <a:p>
            <a:r>
              <a:rPr lang="en-US"/>
              <a:t>Teleforum Series</a:t>
            </a:r>
          </a:p>
        </p:txBody>
      </p:sp>
      <p:sp>
        <p:nvSpPr>
          <p:cNvPr id="6" name="Slide Number Placeholder 5"/>
          <p:cNvSpPr>
            <a:spLocks noGrp="1"/>
          </p:cNvSpPr>
          <p:nvPr>
            <p:ph type="sldNum" sz="quarter" idx="12"/>
          </p:nvPr>
        </p:nvSpPr>
        <p:spPr/>
        <p:txBody>
          <a:bodyPr/>
          <a:lstStyle>
            <a:lvl1pPr>
              <a:defRPr/>
            </a:lvl1pPr>
          </a:lstStyle>
          <a:p>
            <a:pPr>
              <a:defRPr/>
            </a:pPr>
            <a:fld id="{354D9236-EC5D-4DBD-999B-C2F2B6A8F9C9}"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7C16BB1D-8DB2-4D34-A6C4-20946E3CD070}" type="datetime1">
              <a:rPr lang="en-US"/>
              <a:pPr>
                <a:defRPr/>
              </a:pPr>
              <a:t>5/10/2011</a:t>
            </a:fld>
            <a:endParaRPr lang="en-US"/>
          </a:p>
        </p:txBody>
      </p:sp>
      <p:sp>
        <p:nvSpPr>
          <p:cNvPr id="5" name="Footer Placeholder 4"/>
          <p:cNvSpPr>
            <a:spLocks noGrp="1"/>
          </p:cNvSpPr>
          <p:nvPr>
            <p:ph type="ftr" sz="quarter" idx="11"/>
          </p:nvPr>
        </p:nvSpPr>
        <p:spPr/>
        <p:txBody>
          <a:bodyPr/>
          <a:lstStyle>
            <a:lvl1pPr>
              <a:defRPr/>
            </a:lvl1pPr>
          </a:lstStyle>
          <a:p>
            <a:r>
              <a:rPr lang="en-US"/>
              <a:t>Teleforum Series</a:t>
            </a:r>
          </a:p>
        </p:txBody>
      </p:sp>
      <p:sp>
        <p:nvSpPr>
          <p:cNvPr id="6" name="Slide Number Placeholder 5"/>
          <p:cNvSpPr>
            <a:spLocks noGrp="1"/>
          </p:cNvSpPr>
          <p:nvPr>
            <p:ph type="sldNum" sz="quarter" idx="12"/>
          </p:nvPr>
        </p:nvSpPr>
        <p:spPr/>
        <p:txBody>
          <a:bodyPr/>
          <a:lstStyle>
            <a:lvl1pPr>
              <a:defRPr/>
            </a:lvl1pPr>
          </a:lstStyle>
          <a:p>
            <a:pPr>
              <a:defRPr/>
            </a:pPr>
            <a:fld id="{E488426E-2B7C-4090-AEBC-29B4F3EF7D92}"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4FB2E915-C125-48B0-9046-A53218A743FC}" type="datetime1">
              <a:rPr lang="en-US"/>
              <a:pPr>
                <a:defRPr/>
              </a:pPr>
              <a:t>5/10/2011</a:t>
            </a:fld>
            <a:endParaRPr lang="en-US"/>
          </a:p>
        </p:txBody>
      </p:sp>
      <p:sp>
        <p:nvSpPr>
          <p:cNvPr id="5" name="Footer Placeholder 4"/>
          <p:cNvSpPr>
            <a:spLocks noGrp="1"/>
          </p:cNvSpPr>
          <p:nvPr>
            <p:ph type="ftr" sz="quarter" idx="11"/>
          </p:nvPr>
        </p:nvSpPr>
        <p:spPr/>
        <p:txBody>
          <a:bodyPr/>
          <a:lstStyle>
            <a:lvl1pPr>
              <a:defRPr/>
            </a:lvl1pPr>
          </a:lstStyle>
          <a:p>
            <a:r>
              <a:rPr lang="en-US"/>
              <a:t>Teleforum Series</a:t>
            </a:r>
          </a:p>
        </p:txBody>
      </p:sp>
      <p:sp>
        <p:nvSpPr>
          <p:cNvPr id="6" name="Slide Number Placeholder 5"/>
          <p:cNvSpPr>
            <a:spLocks noGrp="1"/>
          </p:cNvSpPr>
          <p:nvPr>
            <p:ph type="sldNum" sz="quarter" idx="12"/>
          </p:nvPr>
        </p:nvSpPr>
        <p:spPr/>
        <p:txBody>
          <a:bodyPr/>
          <a:lstStyle>
            <a:lvl1pPr>
              <a:defRPr/>
            </a:lvl1pPr>
          </a:lstStyle>
          <a:p>
            <a:pPr>
              <a:defRPr/>
            </a:pPr>
            <a:fld id="{91743B5A-9A8C-4902-A1B9-6B1ED1CA284F}"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4BEBFE30-723D-4630-922F-F21C0B2F492F}" type="datetime1">
              <a:rPr lang="en-US"/>
              <a:pPr>
                <a:defRPr/>
              </a:pPr>
              <a:t>5/10/2011</a:t>
            </a:fld>
            <a:endParaRPr lang="en-US"/>
          </a:p>
        </p:txBody>
      </p:sp>
      <p:sp>
        <p:nvSpPr>
          <p:cNvPr id="6" name="Footer Placeholder 4"/>
          <p:cNvSpPr>
            <a:spLocks noGrp="1"/>
          </p:cNvSpPr>
          <p:nvPr>
            <p:ph type="ftr" sz="quarter" idx="11"/>
          </p:nvPr>
        </p:nvSpPr>
        <p:spPr/>
        <p:txBody>
          <a:bodyPr/>
          <a:lstStyle>
            <a:lvl1pPr>
              <a:defRPr/>
            </a:lvl1pPr>
          </a:lstStyle>
          <a:p>
            <a:r>
              <a:rPr lang="en-US"/>
              <a:t>Teleforum Series</a:t>
            </a:r>
          </a:p>
        </p:txBody>
      </p:sp>
      <p:sp>
        <p:nvSpPr>
          <p:cNvPr id="7" name="Slide Number Placeholder 5"/>
          <p:cNvSpPr>
            <a:spLocks noGrp="1"/>
          </p:cNvSpPr>
          <p:nvPr>
            <p:ph type="sldNum" sz="quarter" idx="12"/>
          </p:nvPr>
        </p:nvSpPr>
        <p:spPr/>
        <p:txBody>
          <a:bodyPr/>
          <a:lstStyle>
            <a:lvl1pPr>
              <a:defRPr/>
            </a:lvl1pPr>
          </a:lstStyle>
          <a:p>
            <a:pPr>
              <a:defRPr/>
            </a:pPr>
            <a:fld id="{6C2AD890-FFC4-4340-BC23-6531C682AB4E}"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7B53ED36-4AFA-4B02-A70B-A7EA2DE58E68}" type="datetime1">
              <a:rPr lang="en-US"/>
              <a:pPr>
                <a:defRPr/>
              </a:pPr>
              <a:t>5/10/2011</a:t>
            </a:fld>
            <a:endParaRPr lang="en-US"/>
          </a:p>
        </p:txBody>
      </p:sp>
      <p:sp>
        <p:nvSpPr>
          <p:cNvPr id="8" name="Footer Placeholder 4"/>
          <p:cNvSpPr>
            <a:spLocks noGrp="1"/>
          </p:cNvSpPr>
          <p:nvPr>
            <p:ph type="ftr" sz="quarter" idx="11"/>
          </p:nvPr>
        </p:nvSpPr>
        <p:spPr/>
        <p:txBody>
          <a:bodyPr/>
          <a:lstStyle>
            <a:lvl1pPr>
              <a:defRPr/>
            </a:lvl1pPr>
          </a:lstStyle>
          <a:p>
            <a:r>
              <a:rPr lang="en-US"/>
              <a:t>Teleforum Series</a:t>
            </a:r>
          </a:p>
        </p:txBody>
      </p:sp>
      <p:sp>
        <p:nvSpPr>
          <p:cNvPr id="9" name="Slide Number Placeholder 5"/>
          <p:cNvSpPr>
            <a:spLocks noGrp="1"/>
          </p:cNvSpPr>
          <p:nvPr>
            <p:ph type="sldNum" sz="quarter" idx="12"/>
          </p:nvPr>
        </p:nvSpPr>
        <p:spPr/>
        <p:txBody>
          <a:bodyPr/>
          <a:lstStyle>
            <a:lvl1pPr>
              <a:defRPr/>
            </a:lvl1pPr>
          </a:lstStyle>
          <a:p>
            <a:pPr>
              <a:defRPr/>
            </a:pPr>
            <a:fld id="{6CF58371-A490-4680-BA53-1D96E08FDEB8}"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4754F3B2-BE6F-4260-A018-C527B1F36232}" type="datetime1">
              <a:rPr lang="en-US"/>
              <a:pPr>
                <a:defRPr/>
              </a:pPr>
              <a:t>5/10/2011</a:t>
            </a:fld>
            <a:endParaRPr lang="en-US"/>
          </a:p>
        </p:txBody>
      </p:sp>
      <p:sp>
        <p:nvSpPr>
          <p:cNvPr id="4" name="Footer Placeholder 4"/>
          <p:cNvSpPr>
            <a:spLocks noGrp="1"/>
          </p:cNvSpPr>
          <p:nvPr>
            <p:ph type="ftr" sz="quarter" idx="11"/>
          </p:nvPr>
        </p:nvSpPr>
        <p:spPr/>
        <p:txBody>
          <a:bodyPr/>
          <a:lstStyle>
            <a:lvl1pPr>
              <a:defRPr/>
            </a:lvl1pPr>
          </a:lstStyle>
          <a:p>
            <a:r>
              <a:rPr lang="en-US"/>
              <a:t>Teleforum Series</a:t>
            </a:r>
          </a:p>
        </p:txBody>
      </p:sp>
      <p:sp>
        <p:nvSpPr>
          <p:cNvPr id="5" name="Slide Number Placeholder 5"/>
          <p:cNvSpPr>
            <a:spLocks noGrp="1"/>
          </p:cNvSpPr>
          <p:nvPr>
            <p:ph type="sldNum" sz="quarter" idx="12"/>
          </p:nvPr>
        </p:nvSpPr>
        <p:spPr/>
        <p:txBody>
          <a:bodyPr/>
          <a:lstStyle>
            <a:lvl1pPr>
              <a:defRPr/>
            </a:lvl1pPr>
          </a:lstStyle>
          <a:p>
            <a:pPr>
              <a:defRPr/>
            </a:pPr>
            <a:fld id="{66F1A6D0-8D99-4A96-B51A-F439508D36CF}"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06EBF6ED-E8C2-4C85-898A-C557E18FDD6B}" type="datetime1">
              <a:rPr lang="en-US"/>
              <a:pPr>
                <a:defRPr/>
              </a:pPr>
              <a:t>5/10/2011</a:t>
            </a:fld>
            <a:endParaRPr lang="en-US"/>
          </a:p>
        </p:txBody>
      </p:sp>
      <p:sp>
        <p:nvSpPr>
          <p:cNvPr id="3" name="Footer Placeholder 4"/>
          <p:cNvSpPr>
            <a:spLocks noGrp="1"/>
          </p:cNvSpPr>
          <p:nvPr>
            <p:ph type="ftr" sz="quarter" idx="11"/>
          </p:nvPr>
        </p:nvSpPr>
        <p:spPr/>
        <p:txBody>
          <a:bodyPr/>
          <a:lstStyle>
            <a:lvl1pPr>
              <a:defRPr/>
            </a:lvl1pPr>
          </a:lstStyle>
          <a:p>
            <a:r>
              <a:rPr lang="en-US"/>
              <a:t>Teleforum Series</a:t>
            </a:r>
          </a:p>
        </p:txBody>
      </p:sp>
      <p:sp>
        <p:nvSpPr>
          <p:cNvPr id="4" name="Slide Number Placeholder 5"/>
          <p:cNvSpPr>
            <a:spLocks noGrp="1"/>
          </p:cNvSpPr>
          <p:nvPr>
            <p:ph type="sldNum" sz="quarter" idx="12"/>
          </p:nvPr>
        </p:nvSpPr>
        <p:spPr/>
        <p:txBody>
          <a:bodyPr/>
          <a:lstStyle>
            <a:lvl1pPr>
              <a:defRPr/>
            </a:lvl1pPr>
          </a:lstStyle>
          <a:p>
            <a:pPr>
              <a:defRPr/>
            </a:pPr>
            <a:fld id="{FAC19BC6-CE21-4219-A12C-3662272C7309}"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9C196BA4-A3F8-41FD-9A8F-35B98AF94C4F}" type="datetime1">
              <a:rPr lang="en-US"/>
              <a:pPr>
                <a:defRPr/>
              </a:pPr>
              <a:t>5/10/2011</a:t>
            </a:fld>
            <a:endParaRPr lang="en-US"/>
          </a:p>
        </p:txBody>
      </p:sp>
      <p:sp>
        <p:nvSpPr>
          <p:cNvPr id="6" name="Footer Placeholder 4"/>
          <p:cNvSpPr>
            <a:spLocks noGrp="1"/>
          </p:cNvSpPr>
          <p:nvPr>
            <p:ph type="ftr" sz="quarter" idx="11"/>
          </p:nvPr>
        </p:nvSpPr>
        <p:spPr/>
        <p:txBody>
          <a:bodyPr/>
          <a:lstStyle>
            <a:lvl1pPr>
              <a:defRPr/>
            </a:lvl1pPr>
          </a:lstStyle>
          <a:p>
            <a:r>
              <a:rPr lang="en-US"/>
              <a:t>Teleforum Series</a:t>
            </a:r>
          </a:p>
        </p:txBody>
      </p:sp>
      <p:sp>
        <p:nvSpPr>
          <p:cNvPr id="7" name="Slide Number Placeholder 5"/>
          <p:cNvSpPr>
            <a:spLocks noGrp="1"/>
          </p:cNvSpPr>
          <p:nvPr>
            <p:ph type="sldNum" sz="quarter" idx="12"/>
          </p:nvPr>
        </p:nvSpPr>
        <p:spPr/>
        <p:txBody>
          <a:bodyPr/>
          <a:lstStyle>
            <a:lvl1pPr>
              <a:defRPr/>
            </a:lvl1pPr>
          </a:lstStyle>
          <a:p>
            <a:pPr>
              <a:defRPr/>
            </a:pPr>
            <a:fld id="{DD667971-D0A1-4D38-98BF-7E302CC7A4D7}"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E5D0E67C-3CCD-4097-B8CD-1F2D49E50495}" type="datetime1">
              <a:rPr lang="en-US"/>
              <a:pPr>
                <a:defRPr/>
              </a:pPr>
              <a:t>5/10/2011</a:t>
            </a:fld>
            <a:endParaRPr lang="en-US"/>
          </a:p>
        </p:txBody>
      </p:sp>
      <p:sp>
        <p:nvSpPr>
          <p:cNvPr id="6" name="Footer Placeholder 4"/>
          <p:cNvSpPr>
            <a:spLocks noGrp="1"/>
          </p:cNvSpPr>
          <p:nvPr>
            <p:ph type="ftr" sz="quarter" idx="11"/>
          </p:nvPr>
        </p:nvSpPr>
        <p:spPr/>
        <p:txBody>
          <a:bodyPr/>
          <a:lstStyle>
            <a:lvl1pPr>
              <a:defRPr/>
            </a:lvl1pPr>
          </a:lstStyle>
          <a:p>
            <a:r>
              <a:rPr lang="en-US"/>
              <a:t>Teleforum Series</a:t>
            </a:r>
          </a:p>
        </p:txBody>
      </p:sp>
      <p:sp>
        <p:nvSpPr>
          <p:cNvPr id="7" name="Slide Number Placeholder 5"/>
          <p:cNvSpPr>
            <a:spLocks noGrp="1"/>
          </p:cNvSpPr>
          <p:nvPr>
            <p:ph type="sldNum" sz="quarter" idx="12"/>
          </p:nvPr>
        </p:nvSpPr>
        <p:spPr/>
        <p:txBody>
          <a:bodyPr/>
          <a:lstStyle>
            <a:lvl1pPr>
              <a:defRPr/>
            </a:lvl1pPr>
          </a:lstStyle>
          <a:p>
            <a:pPr>
              <a:defRPr/>
            </a:pPr>
            <a:fld id="{96026B87-3601-426C-9C3B-CF797A1EFA5F}"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685800"/>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905000"/>
            <a:ext cx="8229600" cy="42973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B78C7FA4-43B5-4724-9149-A4E4E30C3B61}" type="datetime1">
              <a:rPr lang="en-US"/>
              <a:pPr>
                <a:defRPr/>
              </a:pPr>
              <a:t>5/10/2011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itchFamily="34" charset="0"/>
              </a:defRPr>
            </a:lvl1pPr>
          </a:lstStyle>
          <a:p>
            <a:r>
              <a:rPr lang="en-US"/>
              <a:t>Teleforum Series</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9B065D01-28CB-41A9-B6C1-56B58D50A5E7}" type="slidenum">
              <a:rPr lang="en-US"/>
              <a:pPr>
                <a:defRPr/>
              </a:pPr>
              <a:t>‹#›</a:t>
            </a:fld>
            <a:endParaRPr lang="en-US"/>
          </a:p>
        </p:txBody>
      </p:sp>
      <p:sp>
        <p:nvSpPr>
          <p:cNvPr id="7" name="Rectangle 6"/>
          <p:cNvSpPr/>
          <p:nvPr userDrawn="1"/>
        </p:nvSpPr>
        <p:spPr>
          <a:xfrm>
            <a:off x="0" y="0"/>
            <a:ext cx="9144000" cy="6858000"/>
          </a:xfrm>
          <a:prstGeom prst="rect">
            <a:avLst/>
          </a:prstGeom>
          <a:noFill/>
          <a:ln w="5715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1032" name="Picture 4" descr="Brightlights logo"/>
          <p:cNvPicPr>
            <a:picLocks noChangeAspect="1" noChangeArrowheads="1"/>
          </p:cNvPicPr>
          <p:nvPr userDrawn="1"/>
        </p:nvPicPr>
        <p:blipFill>
          <a:blip r:embed="rId13" cstate="print"/>
          <a:srcRect/>
          <a:stretch>
            <a:fillRect/>
          </a:stretch>
        </p:blipFill>
        <p:spPr bwMode="auto">
          <a:xfrm>
            <a:off x="66675" y="114300"/>
            <a:ext cx="2143125" cy="487363"/>
          </a:xfrm>
          <a:prstGeom prst="rect">
            <a:avLst/>
          </a:prstGeom>
          <a:noFill/>
          <a:ln w="9525">
            <a:noFill/>
            <a:miter lim="800000"/>
            <a:headEnd/>
            <a:tailEnd/>
          </a:ln>
        </p:spPr>
      </p:pic>
      <p:pic>
        <p:nvPicPr>
          <p:cNvPr id="1033" name="Picture 5" descr="Inside spin"/>
          <p:cNvPicPr>
            <a:picLocks noChangeAspect="1" noChangeArrowheads="1"/>
          </p:cNvPicPr>
          <p:nvPr userDrawn="1"/>
        </p:nvPicPr>
        <p:blipFill>
          <a:blip r:embed="rId14" cstate="print"/>
          <a:srcRect/>
          <a:stretch>
            <a:fillRect/>
          </a:stretch>
        </p:blipFill>
        <p:spPr bwMode="auto">
          <a:xfrm>
            <a:off x="7239000" y="47625"/>
            <a:ext cx="1790700" cy="523875"/>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hf hdr="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insidespin.com/" TargetMode="External"/><Relationship Id="rId2" Type="http://schemas.openxmlformats.org/officeDocument/2006/relationships/hyperlink" Target="http://www.brightlightsinc.com/" TargetMode="External"/><Relationship Id="rId1" Type="http://schemas.openxmlformats.org/officeDocument/2006/relationships/slideLayout" Target="../slideLayouts/slideLayout5.xml"/><Relationship Id="rId6" Type="http://schemas.openxmlformats.org/officeDocument/2006/relationships/image" Target="../media/image8.gif"/><Relationship Id="rId5" Type="http://schemas.openxmlformats.org/officeDocument/2006/relationships/image" Target="../media/image7.png"/><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hyperlink" Target="mailto:neukomp@profitanalytics.com" TargetMode="External"/><Relationship Id="rId2" Type="http://schemas.openxmlformats.org/officeDocument/2006/relationships/hyperlink" Target="http://r20.rs6.net/tn.jsp?llr=fs45xecab&amp;et=1105115299951&amp;s=4076&amp;e=001XDXX-rF1NOiHwXMEi70-pLSJe2lbVDxSb4UI3UVkp9CsXfCjUfBwDZhDyVC-lWErV1NFJVXoPfDvtIWCzR1Iylv7fATfCH1p_QPacz-9FWjitbPKGgJhKA==" TargetMode="Externa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p:cNvSpPr>
          <p:nvPr>
            <p:ph type="ctrTitle"/>
          </p:nvPr>
        </p:nvSpPr>
        <p:spPr/>
        <p:txBody>
          <a:bodyPr/>
          <a:lstStyle/>
          <a:p>
            <a:pPr eaLnBrk="1" hangingPunct="1"/>
            <a:r>
              <a:rPr lang="en-US" b="1" smtClean="0"/>
              <a:t>Reducing Operating Expenses and Selling it to Your People</a:t>
            </a:r>
            <a:endParaRPr lang="en-US" smtClean="0"/>
          </a:p>
        </p:txBody>
      </p:sp>
      <p:sp>
        <p:nvSpPr>
          <p:cNvPr id="14338" name="Subtitle 2"/>
          <p:cNvSpPr>
            <a:spLocks noGrp="1"/>
          </p:cNvSpPr>
          <p:nvPr>
            <p:ph type="subTitle" idx="1"/>
          </p:nvPr>
        </p:nvSpPr>
        <p:spPr>
          <a:xfrm>
            <a:off x="1371600" y="4075113"/>
            <a:ext cx="6400800" cy="1665287"/>
          </a:xfrm>
        </p:spPr>
        <p:txBody>
          <a:bodyPr/>
          <a:lstStyle/>
          <a:p>
            <a:pPr eaLnBrk="1" hangingPunct="1"/>
            <a:r>
              <a:rPr lang="en-US" b="1" smtClean="0">
                <a:solidFill>
                  <a:srgbClr val="898989"/>
                </a:solidFill>
              </a:rPr>
              <a:t>A free interactive Teleforum on Tuesday, May 10 at 11 am (EST)</a:t>
            </a:r>
            <a:r>
              <a:rPr lang="en-US" smtClean="0">
                <a:solidFill>
                  <a:srgbClr val="898989"/>
                </a:solidFill>
              </a:rPr>
              <a:t> </a:t>
            </a:r>
          </a:p>
        </p:txBody>
      </p:sp>
      <p:sp>
        <p:nvSpPr>
          <p:cNvPr id="8" name="Date Placeholder 7"/>
          <p:cNvSpPr>
            <a:spLocks noGrp="1"/>
          </p:cNvSpPr>
          <p:nvPr>
            <p:ph type="dt" sz="quarter" idx="10"/>
          </p:nvPr>
        </p:nvSpPr>
        <p:spPr/>
        <p:txBody>
          <a:bodyPr/>
          <a:lstStyle/>
          <a:p>
            <a:pPr>
              <a:defRPr/>
            </a:pPr>
            <a:fld id="{F2062886-8B30-414D-8A10-124E1608AACA}" type="datetime1">
              <a:rPr lang="en-US"/>
              <a:pPr>
                <a:defRPr/>
              </a:pPr>
              <a:t>5/10/2011</a:t>
            </a:fld>
            <a:endParaRPr lang="en-US"/>
          </a:p>
        </p:txBody>
      </p:sp>
      <p:sp>
        <p:nvSpPr>
          <p:cNvPr id="9" name="Slide Number Placeholder 8"/>
          <p:cNvSpPr>
            <a:spLocks noGrp="1"/>
          </p:cNvSpPr>
          <p:nvPr>
            <p:ph type="sldNum" sz="quarter" idx="12"/>
          </p:nvPr>
        </p:nvSpPr>
        <p:spPr/>
        <p:txBody>
          <a:bodyPr/>
          <a:lstStyle/>
          <a:p>
            <a:pPr>
              <a:defRPr/>
            </a:pPr>
            <a:fld id="{E90E45A8-4D62-4CCB-8D44-ECE410F39DAC}" type="slidenum">
              <a:rPr lang="en-US"/>
              <a:pPr>
                <a:defRPr/>
              </a:pPr>
              <a:t>1</a:t>
            </a:fld>
            <a:endParaRPr lang="en-US"/>
          </a:p>
        </p:txBody>
      </p:sp>
      <p:sp>
        <p:nvSpPr>
          <p:cNvPr id="10" name="Footer Placeholder 9"/>
          <p:cNvSpPr>
            <a:spLocks noGrp="1"/>
          </p:cNvSpPr>
          <p:nvPr>
            <p:ph type="ftr" sz="quarter" idx="11"/>
          </p:nvPr>
        </p:nvSpPr>
        <p:spPr/>
        <p:txBody>
          <a:bodyPr rtlCol="0"/>
          <a:lstStyle/>
          <a:p>
            <a:pPr fontAlgn="auto">
              <a:spcBef>
                <a:spcPts val="0"/>
              </a:spcBef>
              <a:spcAft>
                <a:spcPts val="0"/>
              </a:spcAft>
              <a:defRPr/>
            </a:pPr>
            <a:r>
              <a:rPr lang="en-US">
                <a:solidFill>
                  <a:schemeClr val="tx1">
                    <a:tint val="75000"/>
                  </a:schemeClr>
                </a:solidFill>
                <a:latin typeface="+mn-lt"/>
              </a:rPr>
              <a:t>Free Teleforum Series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p:cNvSpPr>
            <a:spLocks noGrp="1"/>
          </p:cNvSpPr>
          <p:nvPr>
            <p:ph type="title"/>
          </p:nvPr>
        </p:nvSpPr>
        <p:spPr/>
        <p:txBody>
          <a:bodyPr/>
          <a:lstStyle/>
          <a:p>
            <a:pPr eaLnBrk="1" hangingPunct="1"/>
            <a:r>
              <a:rPr lang="en-US" smtClean="0"/>
              <a:t>Questions?</a:t>
            </a:r>
          </a:p>
        </p:txBody>
      </p:sp>
      <p:sp>
        <p:nvSpPr>
          <p:cNvPr id="23554" name="Text Placeholder 6"/>
          <p:cNvSpPr>
            <a:spLocks noGrp="1"/>
          </p:cNvSpPr>
          <p:nvPr>
            <p:ph type="body" idx="1"/>
          </p:nvPr>
        </p:nvSpPr>
        <p:spPr/>
        <p:txBody>
          <a:bodyPr/>
          <a:lstStyle/>
          <a:p>
            <a:pPr eaLnBrk="1" hangingPunct="1"/>
            <a:r>
              <a:rPr lang="en-US" smtClean="0"/>
              <a:t>Mike Fox</a:t>
            </a:r>
          </a:p>
        </p:txBody>
      </p:sp>
      <p:sp>
        <p:nvSpPr>
          <p:cNvPr id="23555" name="Content Placeholder 7"/>
          <p:cNvSpPr>
            <a:spLocks noGrp="1"/>
          </p:cNvSpPr>
          <p:nvPr>
            <p:ph sz="half" idx="2"/>
          </p:nvPr>
        </p:nvSpPr>
        <p:spPr>
          <a:xfrm>
            <a:off x="457200" y="2451100"/>
            <a:ext cx="4267200" cy="3751263"/>
          </a:xfrm>
        </p:spPr>
        <p:txBody>
          <a:bodyPr/>
          <a:lstStyle/>
          <a:p>
            <a:pPr eaLnBrk="1" hangingPunct="1"/>
            <a:r>
              <a:rPr lang="en-US" smtClean="0"/>
              <a:t>Visit </a:t>
            </a:r>
            <a:r>
              <a:rPr lang="en-US" smtClean="0">
                <a:hlinkClick r:id="rId2"/>
              </a:rPr>
              <a:t>www.brightlightsinc.com</a:t>
            </a:r>
            <a:r>
              <a:rPr lang="en-US" smtClean="0"/>
              <a:t> </a:t>
            </a:r>
          </a:p>
          <a:p>
            <a:pPr lvl="1" eaLnBrk="1" hangingPunct="1"/>
            <a:r>
              <a:rPr lang="en-US" smtClean="0"/>
              <a:t>Recruiting specialist for small and mid-sized technology firms</a:t>
            </a:r>
          </a:p>
          <a:p>
            <a:pPr lvl="2" eaLnBrk="1" hangingPunct="1"/>
            <a:r>
              <a:rPr lang="en-US" smtClean="0"/>
              <a:t>Experience</a:t>
            </a:r>
          </a:p>
          <a:p>
            <a:pPr lvl="2" eaLnBrk="1" hangingPunct="1"/>
            <a:r>
              <a:rPr lang="en-US" smtClean="0"/>
              <a:t>Integrity</a:t>
            </a:r>
          </a:p>
          <a:p>
            <a:pPr lvl="2" eaLnBrk="1" hangingPunct="1"/>
            <a:r>
              <a:rPr lang="en-US" smtClean="0"/>
              <a:t>Added-value services</a:t>
            </a:r>
          </a:p>
          <a:p>
            <a:pPr lvl="2" eaLnBrk="1" hangingPunct="1"/>
            <a:r>
              <a:rPr lang="en-US" smtClean="0"/>
              <a:t>Helping grow businesses</a:t>
            </a:r>
          </a:p>
          <a:p>
            <a:pPr lvl="2" eaLnBrk="1" hangingPunct="1"/>
            <a:r>
              <a:rPr lang="en-US" smtClean="0"/>
              <a:t>Culture of Giving</a:t>
            </a:r>
          </a:p>
          <a:p>
            <a:pPr lvl="2" eaLnBrk="1" hangingPunct="1"/>
            <a:r>
              <a:rPr lang="en-US" smtClean="0"/>
              <a:t>Responsiveness</a:t>
            </a:r>
          </a:p>
          <a:p>
            <a:pPr lvl="2" eaLnBrk="1" hangingPunct="1"/>
            <a:r>
              <a:rPr lang="en-US" smtClean="0"/>
              <a:t>Flexible Fee Arrangements</a:t>
            </a:r>
          </a:p>
        </p:txBody>
      </p:sp>
      <p:sp>
        <p:nvSpPr>
          <p:cNvPr id="23556" name="Text Placeholder 8"/>
          <p:cNvSpPr>
            <a:spLocks noGrp="1"/>
          </p:cNvSpPr>
          <p:nvPr>
            <p:ph type="body" sz="quarter" idx="3"/>
          </p:nvPr>
        </p:nvSpPr>
        <p:spPr/>
        <p:txBody>
          <a:bodyPr/>
          <a:lstStyle/>
          <a:p>
            <a:pPr eaLnBrk="1" hangingPunct="1"/>
            <a:r>
              <a:rPr lang="en-US" smtClean="0"/>
              <a:t>Stephen Pollack</a:t>
            </a:r>
          </a:p>
        </p:txBody>
      </p:sp>
      <p:sp>
        <p:nvSpPr>
          <p:cNvPr id="10" name="Content Placeholder 9"/>
          <p:cNvSpPr>
            <a:spLocks noGrp="1"/>
          </p:cNvSpPr>
          <p:nvPr>
            <p:ph sz="quarter" idx="4"/>
          </p:nvPr>
        </p:nvSpPr>
        <p:spPr>
          <a:xfrm>
            <a:off x="4645025" y="2174875"/>
            <a:ext cx="4346575" cy="3951288"/>
          </a:xfrm>
        </p:spPr>
        <p:txBody>
          <a:bodyPr rtlCol="0">
            <a:normAutofit fontScale="92500" lnSpcReduction="10000"/>
          </a:bodyPr>
          <a:lstStyle/>
          <a:p>
            <a:pPr eaLnBrk="1" fontAlgn="auto" hangingPunct="1">
              <a:spcAft>
                <a:spcPts val="0"/>
              </a:spcAft>
              <a:buFont typeface="Arial" pitchFamily="34" charset="0"/>
              <a:buChar char="•"/>
              <a:defRPr/>
            </a:pPr>
            <a:r>
              <a:rPr lang="en-US" dirty="0" smtClean="0"/>
              <a:t>Visit </a:t>
            </a:r>
            <a:r>
              <a:rPr lang="en-US" dirty="0" smtClean="0">
                <a:hlinkClick r:id="rId3"/>
              </a:rPr>
              <a:t>www.insidespin.com</a:t>
            </a:r>
            <a:endParaRPr lang="en-US" dirty="0" smtClean="0"/>
          </a:p>
          <a:p>
            <a:pPr lvl="1" eaLnBrk="1" fontAlgn="auto" hangingPunct="1">
              <a:spcAft>
                <a:spcPts val="0"/>
              </a:spcAft>
              <a:buFont typeface="Arial" pitchFamily="34" charset="0"/>
              <a:buChar char="–"/>
              <a:defRPr/>
            </a:pPr>
            <a:r>
              <a:rPr lang="en-US" dirty="0" smtClean="0"/>
              <a:t>An insiders view on </a:t>
            </a:r>
          </a:p>
          <a:p>
            <a:pPr lvl="2" eaLnBrk="1" fontAlgn="auto" hangingPunct="1">
              <a:spcAft>
                <a:spcPts val="0"/>
              </a:spcAft>
              <a:buFont typeface="Arial" pitchFamily="34" charset="0"/>
              <a:buChar char="•"/>
              <a:defRPr/>
            </a:pPr>
            <a:r>
              <a:rPr lang="en-US" dirty="0" smtClean="0"/>
              <a:t>Sales</a:t>
            </a:r>
          </a:p>
          <a:p>
            <a:pPr lvl="2" eaLnBrk="1" fontAlgn="auto" hangingPunct="1">
              <a:spcAft>
                <a:spcPts val="0"/>
              </a:spcAft>
              <a:buFont typeface="Arial" pitchFamily="34" charset="0"/>
              <a:buChar char="•"/>
              <a:defRPr/>
            </a:pPr>
            <a:r>
              <a:rPr lang="en-US" dirty="0" smtClean="0"/>
              <a:t>Marketing</a:t>
            </a:r>
          </a:p>
          <a:p>
            <a:pPr lvl="2" eaLnBrk="1" fontAlgn="auto" hangingPunct="1">
              <a:spcAft>
                <a:spcPts val="0"/>
              </a:spcAft>
              <a:buFont typeface="Arial" pitchFamily="34" charset="0"/>
              <a:buChar char="•"/>
              <a:defRPr/>
            </a:pPr>
            <a:r>
              <a:rPr lang="en-US" dirty="0" smtClean="0"/>
              <a:t>Customer services</a:t>
            </a:r>
          </a:p>
          <a:p>
            <a:pPr lvl="2" eaLnBrk="1" fontAlgn="auto" hangingPunct="1">
              <a:spcAft>
                <a:spcPts val="0"/>
              </a:spcAft>
              <a:buFont typeface="Arial" pitchFamily="34" charset="0"/>
              <a:buChar char="•"/>
              <a:defRPr/>
            </a:pPr>
            <a:r>
              <a:rPr lang="en-US" dirty="0" smtClean="0"/>
              <a:t>Support</a:t>
            </a:r>
          </a:p>
          <a:p>
            <a:pPr lvl="2" eaLnBrk="1" fontAlgn="auto" hangingPunct="1">
              <a:spcAft>
                <a:spcPts val="0"/>
              </a:spcAft>
              <a:buFont typeface="Arial" pitchFamily="34" charset="0"/>
              <a:buChar char="•"/>
              <a:defRPr/>
            </a:pPr>
            <a:r>
              <a:rPr lang="en-US" dirty="0" smtClean="0"/>
              <a:t>Product Development</a:t>
            </a:r>
          </a:p>
          <a:p>
            <a:pPr lvl="2" eaLnBrk="1" fontAlgn="auto" hangingPunct="1">
              <a:spcAft>
                <a:spcPts val="0"/>
              </a:spcAft>
              <a:buFont typeface="Arial" pitchFamily="34" charset="0"/>
              <a:buChar char="•"/>
              <a:defRPr/>
            </a:pPr>
            <a:r>
              <a:rPr lang="en-US" dirty="0" smtClean="0"/>
              <a:t>Product Management</a:t>
            </a:r>
          </a:p>
          <a:p>
            <a:pPr lvl="2" eaLnBrk="1" fontAlgn="auto" hangingPunct="1">
              <a:spcAft>
                <a:spcPts val="0"/>
              </a:spcAft>
              <a:buFont typeface="Arial" pitchFamily="34" charset="0"/>
              <a:buChar char="•"/>
              <a:defRPr/>
            </a:pPr>
            <a:r>
              <a:rPr lang="en-US" dirty="0" smtClean="0"/>
              <a:t>Channel sales (VAR, SI, OEM)</a:t>
            </a:r>
          </a:p>
          <a:p>
            <a:pPr lvl="2" eaLnBrk="1" fontAlgn="auto" hangingPunct="1">
              <a:spcAft>
                <a:spcPts val="0"/>
              </a:spcAft>
              <a:buFont typeface="Arial" pitchFamily="34" charset="0"/>
              <a:buChar char="•"/>
              <a:defRPr/>
            </a:pPr>
            <a:r>
              <a:rPr lang="en-US" dirty="0" smtClean="0"/>
              <a:t>Human Resources (HR)</a:t>
            </a:r>
          </a:p>
          <a:p>
            <a:pPr lvl="2" eaLnBrk="1" fontAlgn="auto" hangingPunct="1">
              <a:spcAft>
                <a:spcPts val="0"/>
              </a:spcAft>
              <a:buFont typeface="Arial" pitchFamily="34" charset="0"/>
              <a:buChar char="•"/>
              <a:defRPr/>
            </a:pPr>
            <a:r>
              <a:rPr lang="en-US" dirty="0" smtClean="0"/>
              <a:t>Finance/legal, </a:t>
            </a:r>
          </a:p>
          <a:p>
            <a:pPr lvl="2" eaLnBrk="1" fontAlgn="auto" hangingPunct="1">
              <a:spcAft>
                <a:spcPts val="0"/>
              </a:spcAft>
              <a:buFont typeface="Arial" pitchFamily="34" charset="0"/>
              <a:buChar char="•"/>
              <a:defRPr/>
            </a:pPr>
            <a:r>
              <a:rPr lang="en-US" dirty="0" smtClean="0"/>
              <a:t>Boards and Governance</a:t>
            </a:r>
          </a:p>
          <a:p>
            <a:pPr lvl="2" eaLnBrk="1" fontAlgn="auto" hangingPunct="1">
              <a:spcAft>
                <a:spcPts val="0"/>
              </a:spcAft>
              <a:buFont typeface="Arial" pitchFamily="34" charset="0"/>
              <a:buChar char="•"/>
              <a:defRPr/>
            </a:pPr>
            <a:r>
              <a:rPr lang="en-US" dirty="0" smtClean="0"/>
              <a:t>CEO</a:t>
            </a:r>
            <a:endParaRPr lang="en-US" dirty="0"/>
          </a:p>
        </p:txBody>
      </p:sp>
      <p:sp>
        <p:nvSpPr>
          <p:cNvPr id="4" name="Date Placeholder 3"/>
          <p:cNvSpPr>
            <a:spLocks noGrp="1"/>
          </p:cNvSpPr>
          <p:nvPr>
            <p:ph type="dt" sz="quarter" idx="10"/>
          </p:nvPr>
        </p:nvSpPr>
        <p:spPr/>
        <p:txBody>
          <a:bodyPr/>
          <a:lstStyle/>
          <a:p>
            <a:pPr>
              <a:defRPr/>
            </a:pPr>
            <a:fld id="{DE5B83C9-5EA5-458A-BF84-B29B23882207}" type="datetime1">
              <a:rPr lang="en-US"/>
              <a:pPr>
                <a:defRPr/>
              </a:pPr>
              <a:t>5/10/2011</a:t>
            </a:fld>
            <a:endParaRPr lang="en-US"/>
          </a:p>
        </p:txBody>
      </p:sp>
      <p:sp>
        <p:nvSpPr>
          <p:cNvPr id="5" name="Footer Placeholder 4"/>
          <p:cNvSpPr>
            <a:spLocks noGrp="1"/>
          </p:cNvSpPr>
          <p:nvPr>
            <p:ph type="ftr" sz="quarter" idx="11"/>
          </p:nvPr>
        </p:nvSpPr>
        <p:spPr/>
        <p:txBody>
          <a:bodyPr rtlCol="0"/>
          <a:lstStyle/>
          <a:p>
            <a:pPr fontAlgn="auto">
              <a:spcBef>
                <a:spcPts val="0"/>
              </a:spcBef>
              <a:spcAft>
                <a:spcPts val="0"/>
              </a:spcAft>
              <a:defRPr/>
            </a:pPr>
            <a:r>
              <a:rPr lang="en-US">
                <a:solidFill>
                  <a:schemeClr val="tx1">
                    <a:tint val="75000"/>
                  </a:schemeClr>
                </a:solidFill>
                <a:latin typeface="+mn-lt"/>
              </a:rPr>
              <a:t>Free Teleforum Series</a:t>
            </a:r>
          </a:p>
        </p:txBody>
      </p:sp>
      <p:sp>
        <p:nvSpPr>
          <p:cNvPr id="6" name="Slide Number Placeholder 5"/>
          <p:cNvSpPr>
            <a:spLocks noGrp="1"/>
          </p:cNvSpPr>
          <p:nvPr>
            <p:ph type="sldNum" sz="quarter" idx="12"/>
          </p:nvPr>
        </p:nvSpPr>
        <p:spPr/>
        <p:txBody>
          <a:bodyPr/>
          <a:lstStyle/>
          <a:p>
            <a:pPr>
              <a:defRPr/>
            </a:pPr>
            <a:fld id="{4BB67EAC-7300-4341-931F-6D83335038BC}" type="slidenum">
              <a:rPr lang="en-US"/>
              <a:pPr>
                <a:defRPr/>
              </a:pPr>
              <a:t>10</a:t>
            </a:fld>
            <a:endParaRPr lang="en-US" dirty="0"/>
          </a:p>
        </p:txBody>
      </p:sp>
      <p:pic>
        <p:nvPicPr>
          <p:cNvPr id="23561" name="Picture 2" descr="LinkedIn"/>
          <p:cNvPicPr>
            <a:picLocks noChangeAspect="1" noChangeArrowheads="1"/>
          </p:cNvPicPr>
          <p:nvPr/>
        </p:nvPicPr>
        <p:blipFill>
          <a:blip r:embed="rId4" cstate="print"/>
          <a:srcRect/>
          <a:stretch>
            <a:fillRect/>
          </a:stretch>
        </p:blipFill>
        <p:spPr bwMode="auto">
          <a:xfrm>
            <a:off x="7467600" y="1905000"/>
            <a:ext cx="228600" cy="228600"/>
          </a:xfrm>
          <a:prstGeom prst="rect">
            <a:avLst/>
          </a:prstGeom>
          <a:noFill/>
          <a:ln w="9525">
            <a:noFill/>
            <a:miter lim="800000"/>
            <a:headEnd/>
            <a:tailEnd/>
          </a:ln>
        </p:spPr>
      </p:pic>
      <p:pic>
        <p:nvPicPr>
          <p:cNvPr id="23562" name="Picture 4" descr="Blog"/>
          <p:cNvPicPr>
            <a:picLocks noChangeAspect="1" noChangeArrowheads="1"/>
          </p:cNvPicPr>
          <p:nvPr/>
        </p:nvPicPr>
        <p:blipFill>
          <a:blip r:embed="rId5" cstate="print"/>
          <a:srcRect/>
          <a:stretch>
            <a:fillRect/>
          </a:stretch>
        </p:blipFill>
        <p:spPr bwMode="auto">
          <a:xfrm>
            <a:off x="7848600" y="1828800"/>
            <a:ext cx="352425" cy="352425"/>
          </a:xfrm>
          <a:prstGeom prst="rect">
            <a:avLst/>
          </a:prstGeom>
          <a:noFill/>
          <a:ln w="9525">
            <a:noFill/>
            <a:miter lim="800000"/>
            <a:headEnd/>
            <a:tailEnd/>
          </a:ln>
        </p:spPr>
      </p:pic>
      <p:pic>
        <p:nvPicPr>
          <p:cNvPr id="23563" name="Picture 6" descr="Twitter Feed"/>
          <p:cNvPicPr>
            <a:picLocks noChangeAspect="1" noChangeArrowheads="1"/>
          </p:cNvPicPr>
          <p:nvPr/>
        </p:nvPicPr>
        <p:blipFill>
          <a:blip r:embed="rId6" cstate="print"/>
          <a:srcRect/>
          <a:stretch>
            <a:fillRect/>
          </a:stretch>
        </p:blipFill>
        <p:spPr bwMode="auto">
          <a:xfrm>
            <a:off x="7010400" y="1752600"/>
            <a:ext cx="352425" cy="419100"/>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1"/>
          <p:cNvSpPr>
            <a:spLocks noGrp="1"/>
          </p:cNvSpPr>
          <p:nvPr>
            <p:ph type="title"/>
          </p:nvPr>
        </p:nvSpPr>
        <p:spPr/>
        <p:txBody>
          <a:bodyPr/>
          <a:lstStyle/>
          <a:p>
            <a:pPr eaLnBrk="1" hangingPunct="1"/>
            <a:r>
              <a:rPr lang="en-US" smtClean="0"/>
              <a:t>Speakers</a:t>
            </a:r>
          </a:p>
        </p:txBody>
      </p:sp>
      <p:sp>
        <p:nvSpPr>
          <p:cNvPr id="15362" name="Text Placeholder 2"/>
          <p:cNvSpPr>
            <a:spLocks noGrp="1"/>
          </p:cNvSpPr>
          <p:nvPr>
            <p:ph type="body" idx="1"/>
          </p:nvPr>
        </p:nvSpPr>
        <p:spPr/>
        <p:txBody>
          <a:bodyPr/>
          <a:lstStyle/>
          <a:p>
            <a:pPr eaLnBrk="1" hangingPunct="1"/>
            <a:r>
              <a:rPr lang="en-US" smtClean="0"/>
              <a:t>Mike Fox</a:t>
            </a:r>
          </a:p>
        </p:txBody>
      </p:sp>
      <p:sp>
        <p:nvSpPr>
          <p:cNvPr id="4" name="Content Placeholder 3"/>
          <p:cNvSpPr>
            <a:spLocks noGrp="1"/>
          </p:cNvSpPr>
          <p:nvPr>
            <p:ph sz="half" idx="2"/>
          </p:nvPr>
        </p:nvSpPr>
        <p:spPr>
          <a:xfrm>
            <a:off x="457200" y="2451100"/>
            <a:ext cx="4040188" cy="3751263"/>
          </a:xfrm>
        </p:spPr>
        <p:txBody>
          <a:bodyPr rtlCol="0">
            <a:normAutofit fontScale="47500" lnSpcReduction="20000"/>
          </a:bodyPr>
          <a:lstStyle/>
          <a:p>
            <a:pPr eaLnBrk="1" fontAlgn="auto" hangingPunct="1">
              <a:spcAft>
                <a:spcPts val="0"/>
              </a:spcAft>
              <a:buFont typeface="Arial" pitchFamily="34" charset="0"/>
              <a:buChar char="•"/>
              <a:defRPr/>
            </a:pPr>
            <a:r>
              <a:rPr lang="en-US" dirty="0" smtClean="0"/>
              <a:t>Mike is the Managing Director of </a:t>
            </a:r>
            <a:r>
              <a:rPr lang="en-US" dirty="0" err="1" smtClean="0">
                <a:solidFill>
                  <a:srgbClr val="0070C0"/>
                </a:solidFill>
              </a:rPr>
              <a:t>Brightlights</a:t>
            </a:r>
            <a:r>
              <a:rPr lang="en-US" dirty="0" smtClean="0"/>
              <a:t> and has been recruiting senior people for small and mid-sized technology firms for over 20 years. </a:t>
            </a:r>
          </a:p>
          <a:p>
            <a:pPr eaLnBrk="1" fontAlgn="auto" hangingPunct="1">
              <a:spcAft>
                <a:spcPts val="0"/>
              </a:spcAft>
              <a:buFont typeface="Arial" pitchFamily="34" charset="0"/>
              <a:buChar char="•"/>
              <a:defRPr/>
            </a:pPr>
            <a:endParaRPr lang="en-US" dirty="0" smtClean="0"/>
          </a:p>
          <a:p>
            <a:pPr eaLnBrk="1" fontAlgn="auto" hangingPunct="1">
              <a:spcAft>
                <a:spcPts val="0"/>
              </a:spcAft>
              <a:buFont typeface="Arial" pitchFamily="34" charset="0"/>
              <a:buChar char="•"/>
              <a:defRPr/>
            </a:pPr>
            <a:r>
              <a:rPr lang="en-US" dirty="0" smtClean="0"/>
              <a:t>He has a deep understanding of what drives these businesses success when it comes to finding great contributors.  </a:t>
            </a:r>
          </a:p>
          <a:p>
            <a:pPr eaLnBrk="1" fontAlgn="auto" hangingPunct="1">
              <a:spcAft>
                <a:spcPts val="0"/>
              </a:spcAft>
              <a:buFont typeface="Arial" pitchFamily="34" charset="0"/>
              <a:buChar char="•"/>
              <a:defRPr/>
            </a:pPr>
            <a:endParaRPr lang="en-US" dirty="0" smtClean="0"/>
          </a:p>
          <a:p>
            <a:pPr eaLnBrk="1" fontAlgn="auto" hangingPunct="1">
              <a:spcAft>
                <a:spcPts val="0"/>
              </a:spcAft>
              <a:buFont typeface="Arial" pitchFamily="34" charset="0"/>
              <a:buChar char="•"/>
              <a:defRPr/>
            </a:pPr>
            <a:r>
              <a:rPr lang="en-US" dirty="0" smtClean="0"/>
              <a:t>His knowledge of the attributes of the right type of person for entrepreneurial organizations, his deep connections in the industry, his experience on ways to improve the recruiting process and his wealth of knowledge around industry best practices ensure a unique and value-added interaction.  </a:t>
            </a:r>
          </a:p>
          <a:p>
            <a:pPr eaLnBrk="1" fontAlgn="auto" hangingPunct="1">
              <a:spcAft>
                <a:spcPts val="0"/>
              </a:spcAft>
              <a:buFont typeface="Arial" pitchFamily="34" charset="0"/>
              <a:buChar char="•"/>
              <a:defRPr/>
            </a:pPr>
            <a:endParaRPr lang="en-US" dirty="0" smtClean="0"/>
          </a:p>
          <a:p>
            <a:pPr eaLnBrk="1" fontAlgn="auto" hangingPunct="1">
              <a:spcAft>
                <a:spcPts val="0"/>
              </a:spcAft>
              <a:buFont typeface="Arial" pitchFamily="34" charset="0"/>
              <a:buChar char="•"/>
              <a:defRPr/>
            </a:pPr>
            <a:r>
              <a:rPr lang="en-US" dirty="0" smtClean="0"/>
              <a:t>Mike has spoken publicly at a number of Conferences and has run </a:t>
            </a:r>
            <a:r>
              <a:rPr lang="en-US" dirty="0" err="1" smtClean="0"/>
              <a:t>Teleforum</a:t>
            </a:r>
            <a:r>
              <a:rPr lang="en-US" dirty="0" smtClean="0"/>
              <a:t> information sessions with CWTA and CATA in the past.  </a:t>
            </a:r>
          </a:p>
          <a:p>
            <a:pPr eaLnBrk="1" fontAlgn="auto" hangingPunct="1">
              <a:spcAft>
                <a:spcPts val="0"/>
              </a:spcAft>
              <a:buFont typeface="Arial" pitchFamily="34" charset="0"/>
              <a:buChar char="•"/>
              <a:defRPr/>
            </a:pPr>
            <a:endParaRPr lang="en-US" dirty="0" smtClean="0"/>
          </a:p>
          <a:p>
            <a:pPr eaLnBrk="1" fontAlgn="auto" hangingPunct="1">
              <a:spcAft>
                <a:spcPts val="0"/>
              </a:spcAft>
              <a:buFont typeface="Arial" pitchFamily="34" charset="0"/>
              <a:buChar char="•"/>
              <a:defRPr/>
            </a:pPr>
            <a:r>
              <a:rPr lang="en-US" dirty="0" smtClean="0"/>
              <a:t>Mike interviews 300+ individuals each and every year and is passionate about helping people and companies be as good as they can be. </a:t>
            </a:r>
          </a:p>
          <a:p>
            <a:pPr eaLnBrk="1" fontAlgn="auto" hangingPunct="1">
              <a:spcAft>
                <a:spcPts val="0"/>
              </a:spcAft>
              <a:buFont typeface="Arial" pitchFamily="34" charset="0"/>
              <a:buChar char="•"/>
              <a:defRPr/>
            </a:pPr>
            <a:endParaRPr lang="en-US" dirty="0"/>
          </a:p>
        </p:txBody>
      </p:sp>
      <p:sp>
        <p:nvSpPr>
          <p:cNvPr id="15364" name="Text Placeholder 4"/>
          <p:cNvSpPr>
            <a:spLocks noGrp="1"/>
          </p:cNvSpPr>
          <p:nvPr>
            <p:ph type="body" sz="quarter" idx="3"/>
          </p:nvPr>
        </p:nvSpPr>
        <p:spPr/>
        <p:txBody>
          <a:bodyPr/>
          <a:lstStyle/>
          <a:p>
            <a:pPr eaLnBrk="1" hangingPunct="1"/>
            <a:r>
              <a:rPr lang="en-US" smtClean="0"/>
              <a:t>Stephen Pollack</a:t>
            </a:r>
          </a:p>
        </p:txBody>
      </p:sp>
      <p:sp>
        <p:nvSpPr>
          <p:cNvPr id="6" name="Content Placeholder 5"/>
          <p:cNvSpPr>
            <a:spLocks noGrp="1"/>
          </p:cNvSpPr>
          <p:nvPr>
            <p:ph sz="quarter" idx="4"/>
          </p:nvPr>
        </p:nvSpPr>
        <p:spPr>
          <a:xfrm>
            <a:off x="4645025" y="2451100"/>
            <a:ext cx="4041775" cy="3751263"/>
          </a:xfrm>
        </p:spPr>
        <p:txBody>
          <a:bodyPr rtlCol="0">
            <a:normAutofit fontScale="55000" lnSpcReduction="20000"/>
          </a:bodyPr>
          <a:lstStyle/>
          <a:p>
            <a:pPr eaLnBrk="1" fontAlgn="auto" hangingPunct="1">
              <a:spcAft>
                <a:spcPts val="0"/>
              </a:spcAft>
              <a:buFont typeface="Arial" pitchFamily="34" charset="0"/>
              <a:buChar char="•"/>
              <a:defRPr/>
            </a:pPr>
            <a:r>
              <a:rPr lang="en-US" dirty="0" smtClean="0"/>
              <a:t>Stephen Pollack is a serial entrepreneur and technology specialist now working with companies in a variety of Board, Advisory and Consultancy roles. </a:t>
            </a:r>
          </a:p>
          <a:p>
            <a:pPr eaLnBrk="1" fontAlgn="auto" hangingPunct="1">
              <a:spcAft>
                <a:spcPts val="0"/>
              </a:spcAft>
              <a:buFont typeface="Arial" pitchFamily="34" charset="0"/>
              <a:buChar char="•"/>
              <a:defRPr/>
            </a:pPr>
            <a:endParaRPr lang="en-US" dirty="0" smtClean="0"/>
          </a:p>
          <a:p>
            <a:pPr eaLnBrk="1" fontAlgn="auto" hangingPunct="1">
              <a:spcAft>
                <a:spcPts val="0"/>
              </a:spcAft>
              <a:buFont typeface="Arial" pitchFamily="34" charset="0"/>
              <a:buChar char="•"/>
              <a:defRPr/>
            </a:pPr>
            <a:r>
              <a:rPr lang="en-US" dirty="0" smtClean="0"/>
              <a:t>Stephen was most recently founder and CEO of PlateSpin Ltd, which he and his team grew from startup to over $25M in global revenue over five years prior to a strategic acquisition by Novell for $205M in March, 2008.</a:t>
            </a:r>
          </a:p>
          <a:p>
            <a:pPr eaLnBrk="1" fontAlgn="auto" hangingPunct="1">
              <a:spcAft>
                <a:spcPts val="0"/>
              </a:spcAft>
              <a:buFont typeface="Arial" pitchFamily="34" charset="0"/>
              <a:buChar char="•"/>
              <a:defRPr/>
            </a:pPr>
            <a:endParaRPr lang="en-US" dirty="0" smtClean="0"/>
          </a:p>
          <a:p>
            <a:pPr eaLnBrk="1" fontAlgn="auto" hangingPunct="1">
              <a:spcAft>
                <a:spcPts val="0"/>
              </a:spcAft>
              <a:buFont typeface="Arial" pitchFamily="34" charset="0"/>
              <a:buChar char="•"/>
              <a:defRPr/>
            </a:pPr>
            <a:r>
              <a:rPr lang="en-US" dirty="0" smtClean="0"/>
              <a:t>During that period Stephen and his team won numerous awards for fast growth, global market leadership and business excellence. </a:t>
            </a:r>
          </a:p>
          <a:p>
            <a:pPr eaLnBrk="1" fontAlgn="auto" hangingPunct="1">
              <a:spcAft>
                <a:spcPts val="0"/>
              </a:spcAft>
              <a:buFont typeface="Arial" pitchFamily="34" charset="0"/>
              <a:buChar char="•"/>
              <a:defRPr/>
            </a:pPr>
            <a:endParaRPr lang="en-US" dirty="0" smtClean="0"/>
          </a:p>
          <a:p>
            <a:pPr eaLnBrk="1" fontAlgn="auto" hangingPunct="1">
              <a:spcAft>
                <a:spcPts val="0"/>
              </a:spcAft>
              <a:buFont typeface="Arial" pitchFamily="34" charset="0"/>
              <a:buChar char="•"/>
              <a:defRPr/>
            </a:pPr>
            <a:r>
              <a:rPr lang="en-US" dirty="0" smtClean="0"/>
              <a:t>Stephen was also one of three finalists in 2008 for the E&amp;Y Entrepreneur of the Year award.  </a:t>
            </a:r>
          </a:p>
          <a:p>
            <a:pPr eaLnBrk="1" fontAlgn="auto" hangingPunct="1">
              <a:spcAft>
                <a:spcPts val="0"/>
              </a:spcAft>
              <a:buFont typeface="Arial" pitchFamily="34" charset="0"/>
              <a:buChar char="•"/>
              <a:defRPr/>
            </a:pPr>
            <a:endParaRPr lang="en-US" dirty="0" smtClean="0"/>
          </a:p>
          <a:p>
            <a:pPr eaLnBrk="1" fontAlgn="auto" hangingPunct="1">
              <a:spcAft>
                <a:spcPts val="0"/>
              </a:spcAft>
              <a:buFont typeface="Arial" pitchFamily="34" charset="0"/>
              <a:buChar char="•"/>
              <a:defRPr/>
            </a:pPr>
            <a:r>
              <a:rPr lang="en-US" dirty="0" smtClean="0"/>
              <a:t>Stephen is the founder of </a:t>
            </a:r>
            <a:r>
              <a:rPr lang="en-US" dirty="0" err="1" smtClean="0">
                <a:solidFill>
                  <a:srgbClr val="0070C0"/>
                </a:solidFill>
              </a:rPr>
              <a:t>InsideSpin</a:t>
            </a:r>
            <a:r>
              <a:rPr lang="en-US" dirty="0" smtClean="0"/>
              <a:t> (www.insidespin.com), a free web resource for technology companies seeking excellence.</a:t>
            </a:r>
          </a:p>
          <a:p>
            <a:pPr eaLnBrk="1" fontAlgn="auto" hangingPunct="1">
              <a:spcAft>
                <a:spcPts val="0"/>
              </a:spcAft>
              <a:buFont typeface="Arial" pitchFamily="34" charset="0"/>
              <a:buChar char="•"/>
              <a:defRPr/>
            </a:pPr>
            <a:endParaRPr lang="en-US" dirty="0"/>
          </a:p>
        </p:txBody>
      </p:sp>
      <p:pic>
        <p:nvPicPr>
          <p:cNvPr id="15366" name="Picture 3" descr="Stephen Pollack"/>
          <p:cNvPicPr>
            <a:picLocks noChangeAspect="1" noChangeArrowheads="1"/>
          </p:cNvPicPr>
          <p:nvPr/>
        </p:nvPicPr>
        <p:blipFill>
          <a:blip r:embed="rId2" cstate="print"/>
          <a:srcRect/>
          <a:stretch>
            <a:fillRect/>
          </a:stretch>
        </p:blipFill>
        <p:spPr bwMode="auto">
          <a:xfrm>
            <a:off x="7010400" y="1676400"/>
            <a:ext cx="476250" cy="476250"/>
          </a:xfrm>
          <a:prstGeom prst="rect">
            <a:avLst/>
          </a:prstGeom>
          <a:noFill/>
          <a:ln w="9525">
            <a:noFill/>
            <a:miter lim="800000"/>
            <a:headEnd/>
            <a:tailEnd/>
          </a:ln>
        </p:spPr>
      </p:pic>
      <p:pic>
        <p:nvPicPr>
          <p:cNvPr id="15367" name="Picture 4" descr="Mike natural picture"/>
          <p:cNvPicPr>
            <a:picLocks noChangeAspect="1" noChangeArrowheads="1"/>
          </p:cNvPicPr>
          <p:nvPr/>
        </p:nvPicPr>
        <p:blipFill>
          <a:blip r:embed="rId3" cstate="print"/>
          <a:srcRect/>
          <a:stretch>
            <a:fillRect/>
          </a:stretch>
        </p:blipFill>
        <p:spPr bwMode="auto">
          <a:xfrm>
            <a:off x="1828800" y="1676400"/>
            <a:ext cx="476250" cy="476250"/>
          </a:xfrm>
          <a:prstGeom prst="rect">
            <a:avLst/>
          </a:prstGeom>
          <a:noFill/>
          <a:ln w="9525">
            <a:noFill/>
            <a:miter lim="800000"/>
            <a:headEnd/>
            <a:tailEnd/>
          </a:ln>
        </p:spPr>
      </p:pic>
      <p:sp>
        <p:nvSpPr>
          <p:cNvPr id="17" name="Date Placeholder 16"/>
          <p:cNvSpPr>
            <a:spLocks noGrp="1"/>
          </p:cNvSpPr>
          <p:nvPr>
            <p:ph type="dt" sz="quarter" idx="10"/>
          </p:nvPr>
        </p:nvSpPr>
        <p:spPr/>
        <p:txBody>
          <a:bodyPr/>
          <a:lstStyle/>
          <a:p>
            <a:pPr>
              <a:defRPr/>
            </a:pPr>
            <a:fld id="{DC74B451-17DE-4635-A54F-0756EBBDB64B}" type="datetime1">
              <a:rPr lang="en-US"/>
              <a:pPr>
                <a:defRPr/>
              </a:pPr>
              <a:t>5/10/2011</a:t>
            </a:fld>
            <a:endParaRPr lang="en-US"/>
          </a:p>
        </p:txBody>
      </p:sp>
      <p:sp>
        <p:nvSpPr>
          <p:cNvPr id="18" name="Slide Number Placeholder 17"/>
          <p:cNvSpPr>
            <a:spLocks noGrp="1"/>
          </p:cNvSpPr>
          <p:nvPr>
            <p:ph type="sldNum" sz="quarter" idx="12"/>
          </p:nvPr>
        </p:nvSpPr>
        <p:spPr/>
        <p:txBody>
          <a:bodyPr/>
          <a:lstStyle/>
          <a:p>
            <a:pPr>
              <a:defRPr/>
            </a:pPr>
            <a:fld id="{D1991099-9325-4322-9069-6E9E0576C3D9}" type="slidenum">
              <a:rPr lang="en-US"/>
              <a:pPr>
                <a:defRPr/>
              </a:pPr>
              <a:t>2</a:t>
            </a:fld>
            <a:endParaRPr lang="en-US"/>
          </a:p>
        </p:txBody>
      </p:sp>
      <p:sp>
        <p:nvSpPr>
          <p:cNvPr id="19" name="Footer Placeholder 18"/>
          <p:cNvSpPr>
            <a:spLocks noGrp="1"/>
          </p:cNvSpPr>
          <p:nvPr>
            <p:ph type="ftr" sz="quarter" idx="11"/>
          </p:nvPr>
        </p:nvSpPr>
        <p:spPr/>
        <p:txBody>
          <a:bodyPr rtlCol="0"/>
          <a:lstStyle/>
          <a:p>
            <a:pPr fontAlgn="auto">
              <a:spcBef>
                <a:spcPts val="0"/>
              </a:spcBef>
              <a:spcAft>
                <a:spcPts val="0"/>
              </a:spcAft>
              <a:defRPr/>
            </a:pPr>
            <a:r>
              <a:rPr lang="en-US">
                <a:solidFill>
                  <a:schemeClr val="tx1">
                    <a:tint val="75000"/>
                  </a:schemeClr>
                </a:solidFill>
                <a:latin typeface="+mn-lt"/>
              </a:rPr>
              <a:t>Free Teleforum Series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2"/>
          <p:cNvSpPr>
            <a:spLocks noGrp="1"/>
          </p:cNvSpPr>
          <p:nvPr>
            <p:ph type="title"/>
          </p:nvPr>
        </p:nvSpPr>
        <p:spPr/>
        <p:txBody>
          <a:bodyPr/>
          <a:lstStyle/>
          <a:p>
            <a:pPr eaLnBrk="1" hangingPunct="1"/>
            <a:r>
              <a:rPr lang="en-US" smtClean="0"/>
              <a:t>Speakers</a:t>
            </a:r>
          </a:p>
        </p:txBody>
      </p:sp>
      <p:sp>
        <p:nvSpPr>
          <p:cNvPr id="16386" name="Rectangle 3"/>
          <p:cNvSpPr>
            <a:spLocks noGrp="1"/>
          </p:cNvSpPr>
          <p:nvPr>
            <p:ph type="body" idx="1"/>
          </p:nvPr>
        </p:nvSpPr>
        <p:spPr>
          <a:xfrm>
            <a:off x="533400" y="1219200"/>
            <a:ext cx="8229600" cy="4525963"/>
          </a:xfrm>
        </p:spPr>
        <p:txBody>
          <a:bodyPr/>
          <a:lstStyle/>
          <a:p>
            <a:pPr eaLnBrk="1" hangingPunct="1">
              <a:buFont typeface="Arial" charset="0"/>
              <a:buNone/>
            </a:pPr>
            <a:endParaRPr lang="en-US" smtClean="0"/>
          </a:p>
          <a:p>
            <a:pPr eaLnBrk="1" hangingPunct="1">
              <a:buFont typeface="Arial" charset="0"/>
              <a:buNone/>
            </a:pPr>
            <a:r>
              <a:rPr lang="en-US" smtClean="0"/>
              <a:t>Phil Neukom</a:t>
            </a:r>
          </a:p>
          <a:p>
            <a:pPr eaLnBrk="1" hangingPunct="1"/>
            <a:r>
              <a:rPr lang="en-US" sz="1400" smtClean="0"/>
              <a:t>Philip is the Managing Director of </a:t>
            </a:r>
            <a:r>
              <a:rPr lang="en-US" sz="1400" u="sng" smtClean="0">
                <a:hlinkClick r:id="rId2" tooltip="blocked::http://r20.rs6.net/tn.jsp?llr=fs45xecab&amp;et=1105115299951&amp;s=4076&amp;e=001XDXX-rF1NOiHwXMEi70-pLSJe2lbVDxSb4UI3UVkp9CsXfCjUfBwDZhDyVC-lWErV1NFJVXoPfDvtIWCzR1Iylv7fATfCH1p_QPacz-9FWjitbPKGgJhKA=="/>
              </a:rPr>
              <a:t>Profit Analytics</a:t>
            </a:r>
            <a:r>
              <a:rPr lang="en-US" sz="1400" smtClean="0"/>
              <a:t>. He has been doing operational turnarounds and restructuring of tech and manufacturing companies for over 20 years. He was also a venture capital investor and board member of portfolio companies while at First Ontario Fund.</a:t>
            </a:r>
          </a:p>
          <a:p>
            <a:pPr eaLnBrk="1" hangingPunct="1"/>
            <a:r>
              <a:rPr lang="en-US" sz="1400" smtClean="0"/>
              <a:t>Philip's expertise lies in advising and leading companies to significantly improve operational performance while managing and reducing costs.</a:t>
            </a:r>
          </a:p>
          <a:p>
            <a:pPr eaLnBrk="1" hangingPunct="1">
              <a:buFont typeface="Arial" charset="0"/>
              <a:buNone/>
            </a:pPr>
            <a:r>
              <a:rPr lang="en-US" sz="1400" smtClean="0"/>
              <a:t>	Contact info: 416-826-7111 or </a:t>
            </a:r>
            <a:r>
              <a:rPr lang="en-US" sz="1400" smtClean="0">
                <a:hlinkClick r:id="rId3"/>
              </a:rPr>
              <a:t>neukomp@profitanalytics.com</a:t>
            </a:r>
            <a:endParaRPr lang="en-US" sz="1400" smtClean="0"/>
          </a:p>
          <a:p>
            <a:pPr eaLnBrk="1" hangingPunct="1">
              <a:buFont typeface="Arial" charset="0"/>
              <a:buNone/>
            </a:pPr>
            <a:endParaRPr lang="en-US" sz="1400" smtClean="0"/>
          </a:p>
        </p:txBody>
      </p:sp>
      <p:pic>
        <p:nvPicPr>
          <p:cNvPr id="16387" name="Picture 5" descr="Phiip Neukom_2_3"/>
          <p:cNvPicPr>
            <a:picLocks noChangeAspect="1" noChangeArrowheads="1"/>
          </p:cNvPicPr>
          <p:nvPr/>
        </p:nvPicPr>
        <p:blipFill>
          <a:blip r:embed="rId4" cstate="print"/>
          <a:srcRect/>
          <a:stretch>
            <a:fillRect/>
          </a:stretch>
        </p:blipFill>
        <p:spPr bwMode="auto">
          <a:xfrm>
            <a:off x="2797175" y="1743075"/>
            <a:ext cx="366713" cy="476250"/>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p:txBody>
          <a:bodyPr/>
          <a:lstStyle/>
          <a:p>
            <a:pPr eaLnBrk="1" hangingPunct="1"/>
            <a:r>
              <a:rPr lang="en-US" smtClean="0"/>
              <a:t>Staffing Costs</a:t>
            </a:r>
          </a:p>
        </p:txBody>
      </p:sp>
      <p:sp>
        <p:nvSpPr>
          <p:cNvPr id="17410" name="Content Placeholder 2"/>
          <p:cNvSpPr>
            <a:spLocks noGrp="1"/>
          </p:cNvSpPr>
          <p:nvPr>
            <p:ph idx="1"/>
          </p:nvPr>
        </p:nvSpPr>
        <p:spPr/>
        <p:txBody>
          <a:bodyPr/>
          <a:lstStyle/>
          <a:p>
            <a:pPr marL="514350" indent="-514350" eaLnBrk="1" hangingPunct="1">
              <a:lnSpc>
                <a:spcPct val="80000"/>
              </a:lnSpc>
              <a:buFont typeface="Calibri" pitchFamily="34" charset="0"/>
              <a:buAutoNum type="arabicPeriod"/>
            </a:pPr>
            <a:r>
              <a:rPr lang="en-US" sz="2200" smtClean="0"/>
              <a:t>Reduce recruiting costs by increasing referral bonuses to employees</a:t>
            </a:r>
          </a:p>
          <a:p>
            <a:pPr marL="514350" indent="-514350" eaLnBrk="1" hangingPunct="1">
              <a:lnSpc>
                <a:spcPct val="80000"/>
              </a:lnSpc>
              <a:buFont typeface="Calibri" pitchFamily="34" charset="0"/>
              <a:buAutoNum type="arabicPeriod"/>
            </a:pPr>
            <a:r>
              <a:rPr lang="en-US" sz="2200" smtClean="0"/>
              <a:t>Upgrade under-performers (manage them out to minimize severance)</a:t>
            </a:r>
          </a:p>
          <a:p>
            <a:pPr marL="514350" indent="-514350" eaLnBrk="1" hangingPunct="1">
              <a:lnSpc>
                <a:spcPct val="80000"/>
              </a:lnSpc>
              <a:buFont typeface="Calibri" pitchFamily="34" charset="0"/>
              <a:buAutoNum type="arabicPeriod"/>
            </a:pPr>
            <a:r>
              <a:rPr lang="en-US" sz="2200" smtClean="0"/>
              <a:t>Communicate more professional development to reduce turnover</a:t>
            </a:r>
          </a:p>
          <a:p>
            <a:pPr marL="514350" indent="-514350" eaLnBrk="1" hangingPunct="1">
              <a:lnSpc>
                <a:spcPct val="80000"/>
              </a:lnSpc>
              <a:buFont typeface="Calibri" pitchFamily="34" charset="0"/>
              <a:buAutoNum type="arabicPeriod"/>
            </a:pPr>
            <a:r>
              <a:rPr lang="en-US" sz="2200" smtClean="0"/>
              <a:t>Negotiate overtime projects for stock option grants</a:t>
            </a:r>
          </a:p>
          <a:p>
            <a:pPr marL="514350" indent="-514350" eaLnBrk="1" hangingPunct="1">
              <a:lnSpc>
                <a:spcPct val="80000"/>
              </a:lnSpc>
              <a:buFont typeface="Calibri" pitchFamily="34" charset="0"/>
              <a:buNone/>
            </a:pPr>
            <a:endParaRPr lang="en-US" sz="2200" smtClean="0"/>
          </a:p>
        </p:txBody>
      </p:sp>
      <p:sp>
        <p:nvSpPr>
          <p:cNvPr id="8" name="Date Placeholder 7"/>
          <p:cNvSpPr>
            <a:spLocks noGrp="1"/>
          </p:cNvSpPr>
          <p:nvPr>
            <p:ph type="dt" sz="quarter" idx="10"/>
          </p:nvPr>
        </p:nvSpPr>
        <p:spPr/>
        <p:txBody>
          <a:bodyPr/>
          <a:lstStyle/>
          <a:p>
            <a:pPr>
              <a:defRPr/>
            </a:pPr>
            <a:fld id="{751D0238-3430-494A-BED7-DC7367981318}" type="datetime1">
              <a:rPr lang="en-US"/>
              <a:pPr>
                <a:defRPr/>
              </a:pPr>
              <a:t>5/10/2011</a:t>
            </a:fld>
            <a:endParaRPr lang="en-US"/>
          </a:p>
        </p:txBody>
      </p:sp>
      <p:sp>
        <p:nvSpPr>
          <p:cNvPr id="9" name="Slide Number Placeholder 8"/>
          <p:cNvSpPr>
            <a:spLocks noGrp="1"/>
          </p:cNvSpPr>
          <p:nvPr>
            <p:ph type="sldNum" sz="quarter" idx="12"/>
          </p:nvPr>
        </p:nvSpPr>
        <p:spPr/>
        <p:txBody>
          <a:bodyPr/>
          <a:lstStyle/>
          <a:p>
            <a:pPr>
              <a:defRPr/>
            </a:pPr>
            <a:fld id="{6B30CD29-4F8B-4305-A26F-698DDAA973D3}" type="slidenum">
              <a:rPr lang="en-US"/>
              <a:pPr>
                <a:defRPr/>
              </a:pPr>
              <a:t>4</a:t>
            </a:fld>
            <a:endParaRPr lang="en-US"/>
          </a:p>
        </p:txBody>
      </p:sp>
      <p:sp>
        <p:nvSpPr>
          <p:cNvPr id="10" name="Footer Placeholder 9"/>
          <p:cNvSpPr>
            <a:spLocks noGrp="1"/>
          </p:cNvSpPr>
          <p:nvPr>
            <p:ph type="ftr" sz="quarter" idx="11"/>
          </p:nvPr>
        </p:nvSpPr>
        <p:spPr/>
        <p:txBody>
          <a:bodyPr rtlCol="0"/>
          <a:lstStyle/>
          <a:p>
            <a:pPr fontAlgn="auto">
              <a:spcBef>
                <a:spcPts val="0"/>
              </a:spcBef>
              <a:spcAft>
                <a:spcPts val="0"/>
              </a:spcAft>
              <a:defRPr/>
            </a:pPr>
            <a:r>
              <a:rPr lang="en-US">
                <a:solidFill>
                  <a:schemeClr val="tx1">
                    <a:tint val="75000"/>
                  </a:schemeClr>
                </a:solidFill>
                <a:latin typeface="+mn-lt"/>
              </a:rPr>
              <a:t>Free Teleforum Series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p:nvPr>
        </p:nvSpPr>
        <p:spPr/>
        <p:txBody>
          <a:bodyPr/>
          <a:lstStyle/>
          <a:p>
            <a:pPr eaLnBrk="1" hangingPunct="1"/>
            <a:r>
              <a:rPr lang="en-US" smtClean="0"/>
              <a:t>Operating Costs</a:t>
            </a:r>
          </a:p>
        </p:txBody>
      </p:sp>
      <p:sp>
        <p:nvSpPr>
          <p:cNvPr id="18434" name="Content Placeholder 2"/>
          <p:cNvSpPr>
            <a:spLocks noGrp="1"/>
          </p:cNvSpPr>
          <p:nvPr>
            <p:ph idx="1"/>
          </p:nvPr>
        </p:nvSpPr>
        <p:spPr/>
        <p:txBody>
          <a:bodyPr/>
          <a:lstStyle/>
          <a:p>
            <a:pPr marL="609600" indent="-609600" eaLnBrk="1" hangingPunct="1">
              <a:lnSpc>
                <a:spcPct val="80000"/>
              </a:lnSpc>
              <a:buFont typeface="Arial" charset="0"/>
              <a:buAutoNum type="arabicPeriod"/>
            </a:pPr>
            <a:r>
              <a:rPr lang="en-US" sz="2200" smtClean="0"/>
              <a:t>Telecom audit (cell phone plans) – increase awareness on how to save</a:t>
            </a:r>
          </a:p>
          <a:p>
            <a:pPr marL="609600" indent="-609600" eaLnBrk="1" hangingPunct="1">
              <a:lnSpc>
                <a:spcPct val="80000"/>
              </a:lnSpc>
              <a:buFont typeface="Arial" charset="0"/>
              <a:buAutoNum type="arabicPeriod"/>
            </a:pPr>
            <a:r>
              <a:rPr lang="en-US" sz="2200" smtClean="0"/>
              <a:t>Explore Skype-like services</a:t>
            </a:r>
          </a:p>
          <a:p>
            <a:pPr marL="609600" indent="-609600" eaLnBrk="1" hangingPunct="1">
              <a:lnSpc>
                <a:spcPct val="80000"/>
              </a:lnSpc>
              <a:buFont typeface="Arial" charset="0"/>
              <a:buAutoNum type="arabicPeriod"/>
            </a:pPr>
            <a:r>
              <a:rPr lang="en-US" sz="2200" smtClean="0"/>
              <a:t>Performance reporting and benchmarking – increase awareness of Cost of Sales and optimize where possible</a:t>
            </a:r>
          </a:p>
          <a:p>
            <a:pPr marL="609600" indent="-609600" eaLnBrk="1" hangingPunct="1">
              <a:lnSpc>
                <a:spcPct val="80000"/>
              </a:lnSpc>
              <a:buFont typeface="Arial" charset="0"/>
              <a:buAutoNum type="arabicPeriod"/>
            </a:pPr>
            <a:r>
              <a:rPr lang="en-US" sz="2200" smtClean="0"/>
              <a:t>Negotiate payment terms – prepay can save money</a:t>
            </a:r>
          </a:p>
          <a:p>
            <a:pPr marL="609600" indent="-609600" eaLnBrk="1" hangingPunct="1">
              <a:lnSpc>
                <a:spcPct val="80000"/>
              </a:lnSpc>
              <a:buFont typeface="Arial" charset="0"/>
              <a:buAutoNum type="arabicPeriod"/>
            </a:pPr>
            <a:r>
              <a:rPr lang="en-US" sz="2200" smtClean="0"/>
              <a:t>Liquidation – sell things you don’t need</a:t>
            </a:r>
          </a:p>
          <a:p>
            <a:pPr marL="609600" indent="-609600" eaLnBrk="1" hangingPunct="1">
              <a:lnSpc>
                <a:spcPct val="80000"/>
              </a:lnSpc>
              <a:buFont typeface="Arial" charset="0"/>
              <a:buAutoNum type="arabicPeriod"/>
            </a:pPr>
            <a:r>
              <a:rPr lang="en-US" sz="2200" smtClean="0"/>
              <a:t>Consider virtual worker environment</a:t>
            </a:r>
          </a:p>
          <a:p>
            <a:pPr marL="609600" indent="-609600" eaLnBrk="1" hangingPunct="1">
              <a:lnSpc>
                <a:spcPct val="80000"/>
              </a:lnSpc>
              <a:buFont typeface="Arial" charset="0"/>
              <a:buAutoNum type="arabicPeriod"/>
            </a:pPr>
            <a:r>
              <a:rPr lang="en-US" sz="2200" smtClean="0"/>
              <a:t>Focus on reducing DSO to bring in cash quicker</a:t>
            </a:r>
          </a:p>
          <a:p>
            <a:pPr marL="609600" indent="-609600" eaLnBrk="1" hangingPunct="1">
              <a:lnSpc>
                <a:spcPct val="80000"/>
              </a:lnSpc>
              <a:buFont typeface="Arial" charset="0"/>
              <a:buAutoNum type="arabicPeriod"/>
            </a:pPr>
            <a:r>
              <a:rPr lang="en-US" sz="2200" smtClean="0"/>
              <a:t>Reward staff for budget management</a:t>
            </a:r>
            <a:endParaRPr lang="en-US" sz="2400" smtClean="0"/>
          </a:p>
        </p:txBody>
      </p:sp>
      <p:sp>
        <p:nvSpPr>
          <p:cNvPr id="4" name="Date Placeholder 3"/>
          <p:cNvSpPr>
            <a:spLocks noGrp="1"/>
          </p:cNvSpPr>
          <p:nvPr>
            <p:ph type="dt" sz="quarter" idx="10"/>
          </p:nvPr>
        </p:nvSpPr>
        <p:spPr/>
        <p:txBody>
          <a:bodyPr/>
          <a:lstStyle/>
          <a:p>
            <a:pPr>
              <a:defRPr/>
            </a:pPr>
            <a:fld id="{DE5B83C9-5EA5-458A-BF84-B29B23882207}" type="datetime1">
              <a:rPr lang="en-US"/>
              <a:pPr>
                <a:defRPr/>
              </a:pPr>
              <a:t>5/10/2011</a:t>
            </a:fld>
            <a:endParaRPr lang="en-US"/>
          </a:p>
        </p:txBody>
      </p:sp>
      <p:sp>
        <p:nvSpPr>
          <p:cNvPr id="5" name="Footer Placeholder 4"/>
          <p:cNvSpPr>
            <a:spLocks noGrp="1"/>
          </p:cNvSpPr>
          <p:nvPr>
            <p:ph type="ftr" sz="quarter" idx="11"/>
          </p:nvPr>
        </p:nvSpPr>
        <p:spPr/>
        <p:txBody>
          <a:bodyPr rtlCol="0"/>
          <a:lstStyle/>
          <a:p>
            <a:pPr fontAlgn="auto">
              <a:spcBef>
                <a:spcPts val="0"/>
              </a:spcBef>
              <a:spcAft>
                <a:spcPts val="0"/>
              </a:spcAft>
              <a:defRPr/>
            </a:pPr>
            <a:r>
              <a:rPr lang="en-US">
                <a:solidFill>
                  <a:schemeClr val="tx1">
                    <a:tint val="75000"/>
                  </a:schemeClr>
                </a:solidFill>
                <a:latin typeface="+mn-lt"/>
              </a:rPr>
              <a:t>Free Teleforum Series</a:t>
            </a:r>
          </a:p>
        </p:txBody>
      </p:sp>
      <p:sp>
        <p:nvSpPr>
          <p:cNvPr id="6" name="Slide Number Placeholder 5"/>
          <p:cNvSpPr>
            <a:spLocks noGrp="1"/>
          </p:cNvSpPr>
          <p:nvPr>
            <p:ph type="sldNum" sz="quarter" idx="12"/>
          </p:nvPr>
        </p:nvSpPr>
        <p:spPr/>
        <p:txBody>
          <a:bodyPr/>
          <a:lstStyle/>
          <a:p>
            <a:pPr>
              <a:defRPr/>
            </a:pPr>
            <a:fld id="{ECB15C09-63EB-42BB-8D2B-C1F79CB139C9}" type="slidenum">
              <a:rPr lang="en-US"/>
              <a:pPr>
                <a:defRPr/>
              </a:pPr>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p:cNvSpPr>
          <p:nvPr>
            <p:ph type="title"/>
          </p:nvPr>
        </p:nvSpPr>
        <p:spPr/>
        <p:txBody>
          <a:bodyPr/>
          <a:lstStyle/>
          <a:p>
            <a:pPr eaLnBrk="1" hangingPunct="1"/>
            <a:r>
              <a:rPr lang="en-US" smtClean="0"/>
              <a:t>Customer Service Costs</a:t>
            </a:r>
          </a:p>
        </p:txBody>
      </p:sp>
      <p:sp>
        <p:nvSpPr>
          <p:cNvPr id="19458" name="Rectangle 3"/>
          <p:cNvSpPr>
            <a:spLocks noGrp="1"/>
          </p:cNvSpPr>
          <p:nvPr>
            <p:ph type="body" idx="1"/>
          </p:nvPr>
        </p:nvSpPr>
        <p:spPr/>
        <p:txBody>
          <a:bodyPr/>
          <a:lstStyle/>
          <a:p>
            <a:pPr marL="609600" indent="-609600" eaLnBrk="1" hangingPunct="1">
              <a:buFont typeface="Arial" charset="0"/>
              <a:buAutoNum type="arabicPeriod"/>
            </a:pPr>
            <a:r>
              <a:rPr lang="en-US" sz="2400" smtClean="0"/>
              <a:t>Service levels – are they too high or too low?</a:t>
            </a:r>
          </a:p>
          <a:p>
            <a:pPr marL="609600" indent="-609600" eaLnBrk="1" hangingPunct="1">
              <a:buFont typeface="Arial" charset="0"/>
              <a:buAutoNum type="arabicPeriod"/>
            </a:pPr>
            <a:r>
              <a:rPr lang="en-US" sz="2400" smtClean="0"/>
              <a:t>Home support agents</a:t>
            </a:r>
          </a:p>
          <a:p>
            <a:pPr marL="609600" indent="-609600" eaLnBrk="1" hangingPunct="1">
              <a:buFont typeface="Arial" charset="0"/>
              <a:buAutoNum type="arabicPeriod"/>
            </a:pPr>
            <a:r>
              <a:rPr lang="en-US" sz="2400" smtClean="0"/>
              <a:t>Analyze calls – something may need to be re-engineered</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p:cNvSpPr>
          <p:nvPr>
            <p:ph type="title"/>
          </p:nvPr>
        </p:nvSpPr>
        <p:spPr/>
        <p:txBody>
          <a:bodyPr/>
          <a:lstStyle/>
          <a:p>
            <a:pPr eaLnBrk="1" hangingPunct="1"/>
            <a:r>
              <a:rPr lang="en-US" smtClean="0"/>
              <a:t>Sales and Marketing Costs</a:t>
            </a:r>
          </a:p>
        </p:txBody>
      </p:sp>
      <p:sp>
        <p:nvSpPr>
          <p:cNvPr id="20482" name="Rectangle 3"/>
          <p:cNvSpPr>
            <a:spLocks noGrp="1"/>
          </p:cNvSpPr>
          <p:nvPr>
            <p:ph type="body" idx="1"/>
          </p:nvPr>
        </p:nvSpPr>
        <p:spPr/>
        <p:txBody>
          <a:bodyPr/>
          <a:lstStyle/>
          <a:p>
            <a:pPr marL="533400" indent="-533400" eaLnBrk="1" hangingPunct="1">
              <a:buFont typeface="Arial" charset="0"/>
              <a:buAutoNum type="arabicPeriod"/>
            </a:pPr>
            <a:r>
              <a:rPr lang="en-US" sz="2200" smtClean="0"/>
              <a:t>Explore new cross-selling/up-selling opportunities</a:t>
            </a:r>
          </a:p>
          <a:p>
            <a:pPr marL="533400" indent="-533400" eaLnBrk="1" hangingPunct="1">
              <a:buFont typeface="Arial" charset="0"/>
              <a:buAutoNum type="arabicPeriod"/>
            </a:pPr>
            <a:r>
              <a:rPr lang="en-US" sz="2200" smtClean="0"/>
              <a:t>Offer 3-year maintenance packages</a:t>
            </a:r>
          </a:p>
          <a:p>
            <a:pPr marL="533400" indent="-533400" eaLnBrk="1" hangingPunct="1">
              <a:buFont typeface="Arial" charset="0"/>
              <a:buAutoNum type="arabicPeriod"/>
            </a:pPr>
            <a:r>
              <a:rPr lang="en-US" sz="2200" smtClean="0"/>
              <a:t>Measure effectiveness of marketing costs</a:t>
            </a:r>
          </a:p>
          <a:p>
            <a:pPr marL="533400" indent="-533400" eaLnBrk="1" hangingPunct="1">
              <a:buFont typeface="Arial" charset="0"/>
              <a:buAutoNum type="arabicPeriod"/>
            </a:pPr>
            <a:r>
              <a:rPr lang="en-US" sz="2200" smtClean="0"/>
              <a:t>Increase partner/channel incentives (promotional programs)</a:t>
            </a:r>
          </a:p>
          <a:p>
            <a:pPr marL="533400" indent="-533400" eaLnBrk="1" hangingPunct="1">
              <a:buFont typeface="Arial" charset="0"/>
              <a:buAutoNum type="arabicPeriod"/>
            </a:pPr>
            <a:r>
              <a:rPr lang="en-US" sz="2200" smtClean="0"/>
              <a:t>Reduce number of partners</a:t>
            </a:r>
          </a:p>
          <a:p>
            <a:pPr marL="533400" indent="-533400" eaLnBrk="1" hangingPunct="1">
              <a:buFont typeface="Arial" charset="0"/>
              <a:buAutoNum type="arabicPeriod"/>
            </a:pPr>
            <a:r>
              <a:rPr lang="en-US" sz="2200" smtClean="0"/>
              <a:t>Implement e-commerce for small volume sales</a:t>
            </a:r>
          </a:p>
          <a:p>
            <a:pPr marL="533400" indent="-533400" eaLnBrk="1" hangingPunct="1">
              <a:buFont typeface="Arial" charset="0"/>
              <a:buAutoNum type="arabicPeriod"/>
            </a:pPr>
            <a:r>
              <a:rPr lang="en-US" sz="2200" smtClean="0"/>
              <a:t>Prune pipeline of long running off-target opportunities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p:cNvSpPr>
          <p:nvPr>
            <p:ph type="title"/>
          </p:nvPr>
        </p:nvSpPr>
        <p:spPr/>
        <p:txBody>
          <a:bodyPr/>
          <a:lstStyle/>
          <a:p>
            <a:pPr eaLnBrk="1" hangingPunct="1"/>
            <a:r>
              <a:rPr lang="en-US" smtClean="0"/>
              <a:t>Outsourcing Costs</a:t>
            </a:r>
          </a:p>
        </p:txBody>
      </p:sp>
      <p:sp>
        <p:nvSpPr>
          <p:cNvPr id="21506" name="Rectangle 3"/>
          <p:cNvSpPr>
            <a:spLocks noGrp="1"/>
          </p:cNvSpPr>
          <p:nvPr>
            <p:ph type="body" idx="1"/>
          </p:nvPr>
        </p:nvSpPr>
        <p:spPr/>
        <p:txBody>
          <a:bodyPr/>
          <a:lstStyle/>
          <a:p>
            <a:pPr marL="609600" indent="-609600" eaLnBrk="1" hangingPunct="1">
              <a:buFont typeface="Arial" charset="0"/>
              <a:buAutoNum type="arabicPeriod"/>
            </a:pPr>
            <a:r>
              <a:rPr lang="en-US" sz="2200" smtClean="0"/>
              <a:t>Know your vendors and visit them now – longer commitments mean lower costs</a:t>
            </a:r>
          </a:p>
          <a:p>
            <a:pPr marL="609600" indent="-609600" eaLnBrk="1" hangingPunct="1">
              <a:buFont typeface="Arial" charset="0"/>
              <a:buAutoNum type="arabicPeriod"/>
            </a:pPr>
            <a:r>
              <a:rPr lang="en-US" sz="2200" smtClean="0"/>
              <a:t>Use of consultants – double-edged sword with many hidden costs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p:cNvSpPr>
            <a:spLocks noGrp="1"/>
          </p:cNvSpPr>
          <p:nvPr>
            <p:ph type="title"/>
          </p:nvPr>
        </p:nvSpPr>
        <p:spPr/>
        <p:txBody>
          <a:bodyPr/>
          <a:lstStyle/>
          <a:p>
            <a:pPr eaLnBrk="1" hangingPunct="1"/>
            <a:r>
              <a:rPr lang="en-US" smtClean="0"/>
              <a:t>Product Development Costs</a:t>
            </a:r>
          </a:p>
        </p:txBody>
      </p:sp>
      <p:sp>
        <p:nvSpPr>
          <p:cNvPr id="22530" name="Rectangle 3"/>
          <p:cNvSpPr>
            <a:spLocks noGrp="1"/>
          </p:cNvSpPr>
          <p:nvPr>
            <p:ph type="body" idx="1"/>
          </p:nvPr>
        </p:nvSpPr>
        <p:spPr/>
        <p:txBody>
          <a:bodyPr/>
          <a:lstStyle/>
          <a:p>
            <a:pPr marL="609600" indent="-609600" eaLnBrk="1" hangingPunct="1">
              <a:buFont typeface="Arial" charset="0"/>
              <a:buAutoNum type="arabicPeriod"/>
            </a:pPr>
            <a:r>
              <a:rPr lang="en-US" sz="2200" smtClean="0"/>
              <a:t>Modernize QA process to reduce P1 bugs</a:t>
            </a:r>
          </a:p>
          <a:p>
            <a:pPr marL="609600" indent="-609600" eaLnBrk="1" hangingPunct="1">
              <a:buFont typeface="Arial" charset="0"/>
              <a:buAutoNum type="arabicPeriod"/>
            </a:pPr>
            <a:r>
              <a:rPr lang="en-US" sz="2200" smtClean="0"/>
              <a:t>Modularize larger products to offer more focused offerings</a:t>
            </a:r>
          </a:p>
          <a:p>
            <a:pPr marL="609600" indent="-609600" eaLnBrk="1" hangingPunct="1">
              <a:buFont typeface="Arial" charset="0"/>
              <a:buAutoNum type="arabicPeriod"/>
            </a:pPr>
            <a:r>
              <a:rPr lang="en-US" sz="2200" smtClean="0"/>
              <a:t>Add services offering to support implementations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110</TotalTime>
  <Words>530</Words>
  <Application>Microsoft Office PowerPoint</Application>
  <PresentationFormat>On-screen Show (4:3)</PresentationFormat>
  <Paragraphs>102</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Reducing Operating Expenses and Selling it to Your People</vt:lpstr>
      <vt:lpstr>Speakers</vt:lpstr>
      <vt:lpstr>Speakers</vt:lpstr>
      <vt:lpstr>Staffing Costs</vt:lpstr>
      <vt:lpstr>Operating Costs</vt:lpstr>
      <vt:lpstr>Customer Service Costs</vt:lpstr>
      <vt:lpstr>Sales and Marketing Costs</vt:lpstr>
      <vt:lpstr>Outsourcing Costs</vt:lpstr>
      <vt:lpstr>Product Development Costs</vt:lpstr>
      <vt:lpstr>Questions?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Dad</dc:creator>
  <cp:lastModifiedBy>Dad</cp:lastModifiedBy>
  <cp:revision>14</cp:revision>
  <dcterms:created xsi:type="dcterms:W3CDTF">2011-03-21T18:00:53Z</dcterms:created>
  <dcterms:modified xsi:type="dcterms:W3CDTF">2011-05-10T21:23:07Z</dcterms:modified>
</cp:coreProperties>
</file>